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notesSlides/notesSlide6.xml" ContentType="application/vnd.openxmlformats-officedocument.presentationml.notesSlide+xml"/>
  <Override PartName="/ppt/charts/chart2.xml" ContentType="application/vnd.openxmlformats-officedocument.drawingml.chart+xml"/>
  <Override PartName="/ppt/notesSlides/notesSlide7.xml" ContentType="application/vnd.openxmlformats-officedocument.presentationml.notesSlide+xml"/>
  <Override PartName="/ppt/charts/chart3.xml" ContentType="application/vnd.openxmlformats-officedocument.drawingml.chart+xml"/>
  <Override PartName="/ppt/notesSlides/notesSlide8.xml" ContentType="application/vnd.openxmlformats-officedocument.presentationml.notesSlide+xml"/>
  <Override PartName="/ppt/charts/chart4.xml" ContentType="application/vnd.openxmlformats-officedocument.drawingml.chart+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56" r:id="rId2"/>
    <p:sldId id="267" r:id="rId3"/>
    <p:sldId id="258" r:id="rId4"/>
    <p:sldId id="259" r:id="rId5"/>
    <p:sldId id="260" r:id="rId6"/>
    <p:sldId id="261" r:id="rId7"/>
    <p:sldId id="262" r:id="rId8"/>
    <p:sldId id="265" r:id="rId9"/>
    <p:sldId id="269" r:id="rId10"/>
    <p:sldId id="270" r:id="rId11"/>
    <p:sldId id="271" r:id="rId12"/>
    <p:sldId id="266" r:id="rId13"/>
  </p:sldIdLst>
  <p:sldSz cx="9144000" cy="5143500" type="screen16x9"/>
  <p:notesSz cx="6807200" cy="9939338"/>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1697" autoAdjust="0"/>
  </p:normalViewPr>
  <p:slideViewPr>
    <p:cSldViewPr snapToGrid="0">
      <p:cViewPr varScale="1">
        <p:scale>
          <a:sx n="119" d="100"/>
          <a:sy n="119" d="100"/>
        </p:scale>
        <p:origin x="44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jime Takeuchi" userId="23e678b13135a9f9" providerId="LiveId" clId="{EBF31CEB-CB54-4F13-BF2C-DDA78621E9B2}"/>
    <pc:docChg chg="modSld">
      <pc:chgData name="Hajime Takeuchi" userId="23e678b13135a9f9" providerId="LiveId" clId="{EBF31CEB-CB54-4F13-BF2C-DDA78621E9B2}" dt="2026-07-01T02:16:05.123" v="7" actId="6549"/>
      <pc:docMkLst>
        <pc:docMk/>
      </pc:docMkLst>
      <pc:sldChg chg="modNotesTx">
        <pc:chgData name="Hajime Takeuchi" userId="23e678b13135a9f9" providerId="LiveId" clId="{EBF31CEB-CB54-4F13-BF2C-DDA78621E9B2}" dt="2026-07-01T02:15:30.364" v="0" actId="6549"/>
        <pc:sldMkLst>
          <pc:docMk/>
          <pc:sldMk cId="0" sldId="256"/>
        </pc:sldMkLst>
      </pc:sldChg>
      <pc:sldChg chg="modNotesTx">
        <pc:chgData name="Hajime Takeuchi" userId="23e678b13135a9f9" providerId="LiveId" clId="{EBF31CEB-CB54-4F13-BF2C-DDA78621E9B2}" dt="2026-07-01T02:15:38.415" v="1" actId="6549"/>
        <pc:sldMkLst>
          <pc:docMk/>
          <pc:sldMk cId="0" sldId="258"/>
        </pc:sldMkLst>
      </pc:sldChg>
      <pc:sldChg chg="modNotesTx">
        <pc:chgData name="Hajime Takeuchi" userId="23e678b13135a9f9" providerId="LiveId" clId="{EBF31CEB-CB54-4F13-BF2C-DDA78621E9B2}" dt="2026-07-01T02:15:42.592" v="2" actId="6549"/>
        <pc:sldMkLst>
          <pc:docMk/>
          <pc:sldMk cId="0" sldId="259"/>
        </pc:sldMkLst>
      </pc:sldChg>
      <pc:sldChg chg="modNotesTx">
        <pc:chgData name="Hajime Takeuchi" userId="23e678b13135a9f9" providerId="LiveId" clId="{EBF31CEB-CB54-4F13-BF2C-DDA78621E9B2}" dt="2026-07-01T02:15:47.337" v="3" actId="6549"/>
        <pc:sldMkLst>
          <pc:docMk/>
          <pc:sldMk cId="0" sldId="260"/>
        </pc:sldMkLst>
      </pc:sldChg>
      <pc:sldChg chg="modNotesTx">
        <pc:chgData name="Hajime Takeuchi" userId="23e678b13135a9f9" providerId="LiveId" clId="{EBF31CEB-CB54-4F13-BF2C-DDA78621E9B2}" dt="2026-07-01T02:15:51.414" v="4" actId="6549"/>
        <pc:sldMkLst>
          <pc:docMk/>
          <pc:sldMk cId="0" sldId="261"/>
        </pc:sldMkLst>
      </pc:sldChg>
      <pc:sldChg chg="modNotesTx">
        <pc:chgData name="Hajime Takeuchi" userId="23e678b13135a9f9" providerId="LiveId" clId="{EBF31CEB-CB54-4F13-BF2C-DDA78621E9B2}" dt="2026-07-01T02:15:54.726" v="5" actId="6549"/>
        <pc:sldMkLst>
          <pc:docMk/>
          <pc:sldMk cId="0" sldId="262"/>
        </pc:sldMkLst>
      </pc:sldChg>
      <pc:sldChg chg="modNotesTx">
        <pc:chgData name="Hajime Takeuchi" userId="23e678b13135a9f9" providerId="LiveId" clId="{EBF31CEB-CB54-4F13-BF2C-DDA78621E9B2}" dt="2026-07-01T02:15:58.133" v="6" actId="6549"/>
        <pc:sldMkLst>
          <pc:docMk/>
          <pc:sldMk cId="0" sldId="265"/>
        </pc:sldMkLst>
      </pc:sldChg>
      <pc:sldChg chg="modNotesTx">
        <pc:chgData name="Hajime Takeuchi" userId="23e678b13135a9f9" providerId="LiveId" clId="{EBF31CEB-CB54-4F13-BF2C-DDA78621E9B2}" dt="2026-07-01T02:16:05.123" v="7" actId="6549"/>
        <pc:sldMkLst>
          <pc:docMk/>
          <pc:sldMk cId="0" sldId="266"/>
        </pc:sldMkLst>
      </pc:sldChg>
    </pc:docChg>
  </pc:docChgLst>
</pc:chgInfo>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1"/>
  <c:style val="2"/>
  <c:chart>
    <c:autoTitleDeleted val="1"/>
    <c:plotArea>
      <c:layout/>
      <c:doughnutChart>
        <c:varyColors val="1"/>
        <c:ser>
          <c:idx val="0"/>
          <c:order val="0"/>
          <c:tx>
            <c:strRef>
              <c:f>Sheet1!$B$1</c:f>
              <c:strCache>
                <c:ptCount val="1"/>
                <c:pt idx="0">
                  <c:v>内訳</c:v>
                </c:pt>
              </c:strCache>
            </c:strRef>
          </c:tx>
          <c:spPr>
            <a:solidFill>
              <a:schemeClr val="accent1"/>
            </a:solidFill>
            <a:ln w="9525" cap="flat">
              <a:solidFill>
                <a:srgbClr val="F9F9F9"/>
              </a:solidFill>
              <a:prstDash val="solid"/>
              <a:round/>
            </a:ln>
            <a:effectLst/>
          </c:spPr>
          <c:dPt>
            <c:idx val="0"/>
            <c:bubble3D val="0"/>
            <c:spPr>
              <a:solidFill>
                <a:srgbClr val="1C6FB3"/>
              </a:solidFill>
              <a:effectLst/>
            </c:spPr>
            <c:extLst>
              <c:ext xmlns:c16="http://schemas.microsoft.com/office/drawing/2014/chart" uri="{C3380CC4-5D6E-409C-BE32-E72D297353CC}">
                <c16:uniqueId val="{00000001-4BEE-4F0C-9100-F6E21095A80F}"/>
              </c:ext>
            </c:extLst>
          </c:dPt>
          <c:dPt>
            <c:idx val="1"/>
            <c:bubble3D val="0"/>
            <c:spPr>
              <a:solidFill>
                <a:srgbClr val="5B9BD5"/>
              </a:solidFill>
              <a:effectLst/>
            </c:spPr>
            <c:extLst>
              <c:ext xmlns:c16="http://schemas.microsoft.com/office/drawing/2014/chart" uri="{C3380CC4-5D6E-409C-BE32-E72D297353CC}">
                <c16:uniqueId val="{00000003-4BEE-4F0C-9100-F6E21095A80F}"/>
              </c:ext>
            </c:extLst>
          </c:dPt>
          <c:dPt>
            <c:idx val="2"/>
            <c:bubble3D val="0"/>
            <c:spPr>
              <a:solidFill>
                <a:srgbClr val="8FBCE0"/>
              </a:solidFill>
              <a:effectLst/>
            </c:spPr>
            <c:extLst>
              <c:ext xmlns:c16="http://schemas.microsoft.com/office/drawing/2014/chart" uri="{C3380CC4-5D6E-409C-BE32-E72D297353CC}">
                <c16:uniqueId val="{00000005-4BEE-4F0C-9100-F6E21095A80F}"/>
              </c:ext>
            </c:extLst>
          </c:dPt>
          <c:dPt>
            <c:idx val="3"/>
            <c:bubble3D val="0"/>
            <c:spPr>
              <a:solidFill>
                <a:srgbClr val="BDD7EE"/>
              </a:solidFill>
              <a:effectLst/>
            </c:spPr>
            <c:extLst>
              <c:ext xmlns:c16="http://schemas.microsoft.com/office/drawing/2014/chart" uri="{C3380CC4-5D6E-409C-BE32-E72D297353CC}">
                <c16:uniqueId val="{00000007-4BEE-4F0C-9100-F6E21095A80F}"/>
              </c:ext>
            </c:extLst>
          </c:dPt>
          <c:dPt>
            <c:idx val="4"/>
            <c:bubble3D val="0"/>
            <c:spPr>
              <a:solidFill>
                <a:srgbClr val="6FA8D6"/>
              </a:solidFill>
              <a:effectLst/>
            </c:spPr>
            <c:extLst>
              <c:ext xmlns:c16="http://schemas.microsoft.com/office/drawing/2014/chart" uri="{C3380CC4-5D6E-409C-BE32-E72D297353CC}">
                <c16:uniqueId val="{00000009-4BEE-4F0C-9100-F6E21095A80F}"/>
              </c:ext>
            </c:extLst>
          </c:dPt>
          <c:dPt>
            <c:idx val="5"/>
            <c:bubble3D val="0"/>
            <c:spPr>
              <a:solidFill>
                <a:srgbClr val="AEBAC6"/>
              </a:solidFill>
              <a:effectLst/>
            </c:spPr>
            <c:extLst>
              <c:ext xmlns:c16="http://schemas.microsoft.com/office/drawing/2014/chart" uri="{C3380CC4-5D6E-409C-BE32-E72D297353CC}">
                <c16:uniqueId val="{0000000B-4BEE-4F0C-9100-F6E21095A80F}"/>
              </c:ext>
            </c:extLst>
          </c:dPt>
          <c:dPt>
            <c:idx val="6"/>
            <c:bubble3D val="0"/>
            <c:spPr>
              <a:solidFill>
                <a:srgbClr val="134B7E"/>
              </a:solidFill>
              <a:effectLst/>
            </c:spPr>
            <c:extLst>
              <c:ext xmlns:c16="http://schemas.microsoft.com/office/drawing/2014/chart" uri="{C3380CC4-5D6E-409C-BE32-E72D297353CC}">
                <c16:uniqueId val="{0000000D-4BEE-4F0C-9100-F6E21095A80F}"/>
              </c:ext>
            </c:extLst>
          </c:dPt>
          <c:dLbls>
            <c:dLbl>
              <c:idx val="0"/>
              <c:tx>
                <c:rich>
                  <a:bodyPr/>
                  <a:lstStyle/>
                  <a:p>
                    <a:pPr algn="ctr"/>
                    <a:r>
                      <a:rPr lang="ja-JP" altLang="en-US" sz="800" b="1" dirty="0">
                        <a:solidFill>
                          <a:srgbClr val="FFFFFF"/>
                        </a:solidFill>
                        <a:latin typeface="Arial"/>
                      </a:rPr>
                      <a:t>食料</a:t>
                    </a:r>
                  </a:p>
                  <a:p>
                    <a:pPr algn="ctr"/>
                    <a:r>
                      <a:rPr lang="en-US" altLang="ja-JP" sz="750" b="1" dirty="0">
                        <a:solidFill>
                          <a:srgbClr val="FFFFFF"/>
                        </a:solidFill>
                        <a:latin typeface="Arial"/>
                      </a:rPr>
                      <a:t>21%</a:t>
                    </a:r>
                  </a:p>
                  <a:p>
                    <a:pPr algn="ctr"/>
                    <a:r>
                      <a:rPr lang="en-US" altLang="ja-JP" sz="750" b="1" dirty="0">
                        <a:solidFill>
                          <a:srgbClr val="FFFFFF"/>
                        </a:solidFill>
                        <a:latin typeface="Arial"/>
                      </a:rPr>
                      <a:t>60,503</a:t>
                    </a:r>
                    <a:r>
                      <a:rPr lang="ja-JP" altLang="en-US" sz="750" b="1" dirty="0">
                        <a:solidFill>
                          <a:srgbClr val="FFFFFF"/>
                        </a:solidFill>
                        <a:latin typeface="Arial"/>
                      </a:rPr>
                      <a:t>円</a:t>
                    </a:r>
                  </a:p>
                </c:rich>
              </c:tx>
              <c:numFmt formatCode="0%" sourceLinked="0"/>
              <c:spPr/>
              <c:showLegendKey val="0"/>
              <c:showVal val="0"/>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4BEE-4F0C-9100-F6E21095A80F}"/>
                </c:ext>
              </c:extLst>
            </c:dLbl>
            <c:dLbl>
              <c:idx val="1"/>
              <c:tx>
                <c:rich>
                  <a:bodyPr/>
                  <a:lstStyle/>
                  <a:p>
                    <a:pPr algn="ctr"/>
                    <a:r>
                      <a:rPr lang="ja-JP" altLang="en-US" sz="800" b="1" dirty="0">
                        <a:solidFill>
                          <a:srgbClr val="FFFFFF"/>
                        </a:solidFill>
                        <a:latin typeface="Arial"/>
                      </a:rPr>
                      <a:t>住居</a:t>
                    </a:r>
                  </a:p>
                  <a:p>
                    <a:pPr algn="ctr"/>
                    <a:r>
                      <a:rPr lang="en-US" altLang="ja-JP" sz="750" b="1" dirty="0">
                        <a:solidFill>
                          <a:srgbClr val="FFFFFF"/>
                        </a:solidFill>
                        <a:latin typeface="Arial"/>
                      </a:rPr>
                      <a:t>18%</a:t>
                    </a:r>
                  </a:p>
                  <a:p>
                    <a:pPr algn="ctr"/>
                    <a:r>
                      <a:rPr lang="en-US" altLang="ja-JP" sz="750" b="1" dirty="0">
                        <a:solidFill>
                          <a:srgbClr val="FFFFFF"/>
                        </a:solidFill>
                        <a:latin typeface="Arial"/>
                      </a:rPr>
                      <a:t>50,667</a:t>
                    </a:r>
                    <a:r>
                      <a:rPr lang="ja-JP" altLang="en-US" sz="750" b="1" dirty="0">
                        <a:solidFill>
                          <a:srgbClr val="FFFFFF"/>
                        </a:solidFill>
                        <a:latin typeface="Arial"/>
                      </a:rPr>
                      <a:t>円</a:t>
                    </a:r>
                  </a:p>
                </c:rich>
              </c:tx>
              <c:numFmt formatCode="0%" sourceLinked="0"/>
              <c:spPr/>
              <c:showLegendKey val="0"/>
              <c:showVal val="0"/>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4BEE-4F0C-9100-F6E21095A80F}"/>
                </c:ext>
              </c:extLst>
            </c:dLbl>
            <c:dLbl>
              <c:idx val="2"/>
              <c:tx>
                <c:rich>
                  <a:bodyPr/>
                  <a:lstStyle/>
                  <a:p>
                    <a:pPr algn="ctr"/>
                    <a:r>
                      <a:rPr lang="zh-TW" altLang="en-US" sz="800" b="1" dirty="0">
                        <a:solidFill>
                          <a:srgbClr val="262626"/>
                        </a:solidFill>
                        <a:latin typeface="Arial"/>
                      </a:rPr>
                      <a:t>教養娯楽</a:t>
                    </a:r>
                  </a:p>
                  <a:p>
                    <a:pPr algn="ctr"/>
                    <a:r>
                      <a:rPr lang="en-US" altLang="zh-TW" sz="750" b="1" dirty="0">
                        <a:solidFill>
                          <a:srgbClr val="262626"/>
                        </a:solidFill>
                        <a:latin typeface="Arial"/>
                      </a:rPr>
                      <a:t>9%</a:t>
                    </a:r>
                  </a:p>
                  <a:p>
                    <a:pPr algn="ctr"/>
                    <a:r>
                      <a:rPr lang="en-US" altLang="zh-TW" sz="750" b="1" dirty="0">
                        <a:solidFill>
                          <a:srgbClr val="262626"/>
                        </a:solidFill>
                        <a:latin typeface="Arial"/>
                      </a:rPr>
                      <a:t>26,910</a:t>
                    </a:r>
                    <a:r>
                      <a:rPr lang="zh-TW" altLang="en-US" sz="750" b="1" dirty="0">
                        <a:solidFill>
                          <a:srgbClr val="262626"/>
                        </a:solidFill>
                        <a:latin typeface="Arial"/>
                      </a:rPr>
                      <a:t>円</a:t>
                    </a:r>
                  </a:p>
                </c:rich>
              </c:tx>
              <c:numFmt formatCode="0%" sourceLinked="0"/>
              <c:spPr/>
              <c:showLegendKey val="0"/>
              <c:showVal val="0"/>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4BEE-4F0C-9100-F6E21095A80F}"/>
                </c:ext>
              </c:extLst>
            </c:dLbl>
            <c:dLbl>
              <c:idx val="3"/>
              <c:tx>
                <c:rich>
                  <a:bodyPr/>
                  <a:lstStyle/>
                  <a:p>
                    <a:pPr algn="ctr"/>
                    <a:r>
                      <a:rPr lang="ja-JP" altLang="en-US" sz="800" b="1" dirty="0">
                        <a:solidFill>
                          <a:srgbClr val="262626"/>
                        </a:solidFill>
                        <a:latin typeface="Arial"/>
                      </a:rPr>
                      <a:t>その他消費</a:t>
                    </a:r>
                  </a:p>
                  <a:p>
                    <a:pPr algn="ctr"/>
                    <a:r>
                      <a:rPr lang="en-US" altLang="ja-JP" sz="750" b="1" dirty="0">
                        <a:solidFill>
                          <a:srgbClr val="262626"/>
                        </a:solidFill>
                        <a:latin typeface="Arial"/>
                      </a:rPr>
                      <a:t>9%</a:t>
                    </a:r>
                  </a:p>
                  <a:p>
                    <a:pPr algn="ctr"/>
                    <a:r>
                      <a:rPr lang="en-US" altLang="ja-JP" sz="750" b="1" dirty="0">
                        <a:solidFill>
                          <a:srgbClr val="262626"/>
                        </a:solidFill>
                        <a:latin typeface="Arial"/>
                      </a:rPr>
                      <a:t>24,324</a:t>
                    </a:r>
                    <a:r>
                      <a:rPr lang="ja-JP" altLang="en-US" sz="750" b="1" dirty="0">
                        <a:solidFill>
                          <a:srgbClr val="262626"/>
                        </a:solidFill>
                        <a:latin typeface="Arial"/>
                      </a:rPr>
                      <a:t>円</a:t>
                    </a:r>
                  </a:p>
                </c:rich>
              </c:tx>
              <c:numFmt formatCode="0%" sourceLinked="0"/>
              <c:spPr/>
              <c:showLegendKey val="0"/>
              <c:showVal val="0"/>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4BEE-4F0C-9100-F6E21095A80F}"/>
                </c:ext>
              </c:extLst>
            </c:dLbl>
            <c:dLbl>
              <c:idx val="4"/>
              <c:tx>
                <c:rich>
                  <a:bodyPr/>
                  <a:lstStyle/>
                  <a:p>
                    <a:pPr algn="ctr"/>
                    <a:r>
                      <a:rPr lang="zh-TW" altLang="en-US" sz="800" b="1" dirty="0">
                        <a:solidFill>
                          <a:srgbClr val="FFFFFF"/>
                        </a:solidFill>
                        <a:latin typeface="Arial"/>
                      </a:rPr>
                      <a:t>生活諸費</a:t>
                    </a:r>
                    <a:r>
                      <a:rPr lang="en-US" altLang="zh-TW" sz="800" b="1" dirty="0">
                        <a:solidFill>
                          <a:srgbClr val="FFFFFF"/>
                        </a:solidFill>
                        <a:latin typeface="Arial"/>
                      </a:rPr>
                      <a:t>※</a:t>
                    </a:r>
                  </a:p>
                  <a:p>
                    <a:pPr algn="ctr"/>
                    <a:r>
                      <a:rPr lang="en-US" altLang="zh-TW" sz="750" b="1" dirty="0">
                        <a:solidFill>
                          <a:srgbClr val="FFFFFF"/>
                        </a:solidFill>
                        <a:latin typeface="Arial"/>
                      </a:rPr>
                      <a:t>13%</a:t>
                    </a:r>
                  </a:p>
                  <a:p>
                    <a:pPr algn="ctr"/>
                    <a:r>
                      <a:rPr lang="en-US" altLang="zh-TW" sz="750" b="1" dirty="0">
                        <a:solidFill>
                          <a:srgbClr val="FFFFFF"/>
                        </a:solidFill>
                        <a:latin typeface="Arial"/>
                      </a:rPr>
                      <a:t>36,989</a:t>
                    </a:r>
                    <a:r>
                      <a:rPr lang="zh-TW" altLang="en-US" sz="750" b="1" dirty="0">
                        <a:solidFill>
                          <a:srgbClr val="FFFFFF"/>
                        </a:solidFill>
                        <a:latin typeface="Arial"/>
                      </a:rPr>
                      <a:t>円</a:t>
                    </a:r>
                  </a:p>
                </c:rich>
              </c:tx>
              <c:numFmt formatCode="0%" sourceLinked="0"/>
              <c:spPr/>
              <c:showLegendKey val="0"/>
              <c:showVal val="0"/>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9-4BEE-4F0C-9100-F6E21095A80F}"/>
                </c:ext>
              </c:extLst>
            </c:dLbl>
            <c:dLbl>
              <c:idx val="5"/>
              <c:tx>
                <c:rich>
                  <a:bodyPr/>
                  <a:lstStyle/>
                  <a:p>
                    <a:pPr algn="ctr"/>
                    <a:r>
                      <a:rPr lang="ja-JP" altLang="en-US" sz="800" b="1" dirty="0">
                        <a:solidFill>
                          <a:srgbClr val="262626"/>
                        </a:solidFill>
                        <a:latin typeface="Arial"/>
                      </a:rPr>
                      <a:t>予備費</a:t>
                    </a:r>
                  </a:p>
                  <a:p>
                    <a:pPr algn="ctr"/>
                    <a:r>
                      <a:rPr lang="en-US" altLang="ja-JP" sz="750" b="1" dirty="0">
                        <a:solidFill>
                          <a:srgbClr val="262626"/>
                        </a:solidFill>
                        <a:latin typeface="Arial"/>
                      </a:rPr>
                      <a:t>7%</a:t>
                    </a:r>
                  </a:p>
                  <a:p>
                    <a:pPr algn="ctr"/>
                    <a:r>
                      <a:rPr lang="en-US" altLang="ja-JP" sz="750" b="1" dirty="0">
                        <a:solidFill>
                          <a:srgbClr val="262626"/>
                        </a:solidFill>
                        <a:latin typeface="Arial"/>
                      </a:rPr>
                      <a:t>19,900</a:t>
                    </a:r>
                    <a:r>
                      <a:rPr lang="ja-JP" altLang="en-US" sz="750" b="1" dirty="0">
                        <a:solidFill>
                          <a:srgbClr val="262626"/>
                        </a:solidFill>
                        <a:latin typeface="Arial"/>
                      </a:rPr>
                      <a:t>円</a:t>
                    </a:r>
                  </a:p>
                </c:rich>
              </c:tx>
              <c:numFmt formatCode="0%" sourceLinked="0"/>
              <c:spPr/>
              <c:showLegendKey val="0"/>
              <c:showVal val="0"/>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B-4BEE-4F0C-9100-F6E21095A80F}"/>
                </c:ext>
              </c:extLst>
            </c:dLbl>
            <c:dLbl>
              <c:idx val="6"/>
              <c:layout>
                <c:manualLayout>
                  <c:x val="1.6339869281045753E-2"/>
                  <c:y val="3.968253968253968E-3"/>
                </c:manualLayout>
              </c:layout>
              <c:tx>
                <c:rich>
                  <a:bodyPr/>
                  <a:lstStyle/>
                  <a:p>
                    <a:pPr algn="ctr"/>
                    <a:r>
                      <a:rPr lang="ja-JP" altLang="en-US" sz="800" b="1" dirty="0">
                        <a:solidFill>
                          <a:srgbClr val="FFFFFF"/>
                        </a:solidFill>
                        <a:latin typeface="Arial"/>
                      </a:rPr>
                      <a:t>税・社会保険料</a:t>
                    </a:r>
                  </a:p>
                  <a:p>
                    <a:pPr algn="ctr"/>
                    <a:r>
                      <a:rPr lang="en-US" altLang="ja-JP" sz="750" b="1" dirty="0">
                        <a:solidFill>
                          <a:srgbClr val="FFFFFF"/>
                        </a:solidFill>
                        <a:latin typeface="Arial"/>
                      </a:rPr>
                      <a:t>23%</a:t>
                    </a:r>
                  </a:p>
                  <a:p>
                    <a:pPr algn="ctr"/>
                    <a:r>
                      <a:rPr lang="en-US" altLang="ja-JP" sz="750" b="1" dirty="0">
                        <a:solidFill>
                          <a:srgbClr val="FFFFFF"/>
                        </a:solidFill>
                        <a:latin typeface="Arial"/>
                      </a:rPr>
                      <a:t>63,990</a:t>
                    </a:r>
                    <a:r>
                      <a:rPr lang="ja-JP" altLang="en-US" sz="750" b="1" dirty="0">
                        <a:solidFill>
                          <a:srgbClr val="FFFFFF"/>
                        </a:solidFill>
                        <a:latin typeface="Arial"/>
                      </a:rPr>
                      <a:t>円</a:t>
                    </a:r>
                  </a:p>
                </c:rich>
              </c:tx>
              <c:numFmt formatCode="0%" sourceLinked="0"/>
              <c:spPr/>
              <c:showLegendKey val="0"/>
              <c:showVal val="0"/>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D-4BEE-4F0C-9100-F6E21095A80F}"/>
                </c:ext>
              </c:extLst>
            </c:dLbl>
            <c:numFmt formatCode="0%" sourceLinked="0"/>
            <c:spPr>
              <a:noFill/>
              <a:ln>
                <a:noFill/>
              </a:ln>
              <a:effectLst/>
            </c:spPr>
            <c:txPr>
              <a:bodyPr/>
              <a:lstStyle/>
              <a:p>
                <a:pPr>
                  <a:defRPr sz="1800" b="1" i="0" u="none" strike="noStrike">
                    <a:solidFill>
                      <a:srgbClr val="000000"/>
                    </a:solidFill>
                    <a:latin typeface="Arial"/>
                  </a:defRPr>
                </a:pPr>
                <a:endParaRPr lang="ja-JP"/>
              </a:p>
            </c:txPr>
            <c:showLegendKey val="0"/>
            <c:showVal val="0"/>
            <c:showCatName val="1"/>
            <c:showSerName val="0"/>
            <c:showPercent val="1"/>
            <c:showBubbleSize val="0"/>
            <c:showLeaderLines val="0"/>
            <c:extLst>
              <c:ext xmlns:c15="http://schemas.microsoft.com/office/drawing/2012/chart" uri="{CE6537A1-D6FC-4f65-9D91-7224C49458BB}"/>
            </c:extLst>
          </c:dLbls>
          <c:cat>
            <c:strRef>
              <c:f>Sheet1!$A$2:$A$8</c:f>
              <c:strCache>
                <c:ptCount val="7"/>
                <c:pt idx="0">
                  <c:v>食料</c:v>
                </c:pt>
                <c:pt idx="1">
                  <c:v>住居</c:v>
                </c:pt>
                <c:pt idx="2">
                  <c:v>教養娯楽</c:v>
                </c:pt>
                <c:pt idx="3">
                  <c:v>その他消費</c:v>
                </c:pt>
                <c:pt idx="4">
                  <c:v>生活諸費※</c:v>
                </c:pt>
                <c:pt idx="5">
                  <c:v>予備費</c:v>
                </c:pt>
                <c:pt idx="6">
                  <c:v>税・社会保険料</c:v>
                </c:pt>
              </c:strCache>
            </c:strRef>
          </c:cat>
          <c:val>
            <c:numRef>
              <c:f>Sheet1!$B$2:$B$8</c:f>
              <c:numCache>
                <c:formatCode>General</c:formatCode>
                <c:ptCount val="7"/>
                <c:pt idx="0">
                  <c:v>60503</c:v>
                </c:pt>
                <c:pt idx="1">
                  <c:v>50667</c:v>
                </c:pt>
                <c:pt idx="2">
                  <c:v>26910</c:v>
                </c:pt>
                <c:pt idx="3">
                  <c:v>24324</c:v>
                </c:pt>
                <c:pt idx="4">
                  <c:v>36989</c:v>
                </c:pt>
                <c:pt idx="5">
                  <c:v>19900</c:v>
                </c:pt>
                <c:pt idx="6">
                  <c:v>63990</c:v>
                </c:pt>
              </c:numCache>
            </c:numRef>
          </c:val>
          <c:extLst>
            <c:ext xmlns:c16="http://schemas.microsoft.com/office/drawing/2014/chart" uri="{C3380CC4-5D6E-409C-BE32-E72D297353CC}">
              <c16:uniqueId val="{0000000E-4BEE-4F0C-9100-F6E21095A80F}"/>
            </c:ext>
          </c:extLst>
        </c:ser>
        <c:dLbls>
          <c:showLegendKey val="0"/>
          <c:showVal val="0"/>
          <c:showCatName val="0"/>
          <c:showSerName val="0"/>
          <c:showPercent val="0"/>
          <c:showBubbleSize val="0"/>
          <c:showLeaderLines val="0"/>
        </c:dLbls>
        <c:firstSliceAng val="0"/>
        <c:holeSize val="55"/>
      </c:doughnutChart>
      <c:spPr>
        <a:noFill/>
        <a:ln>
          <a:noFill/>
        </a:ln>
        <a:effectLst/>
      </c:spPr>
    </c:plotArea>
    <c:plotVisOnly val="1"/>
    <c:dispBlanksAs val="span"/>
    <c:showDLblsOverMax val="1"/>
  </c:chart>
  <c:spPr>
    <a:no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1"/>
  <c:style val="2"/>
  <c:chart>
    <c:autoTitleDeleted val="1"/>
    <c:plotArea>
      <c:layout/>
      <c:barChart>
        <c:barDir val="col"/>
        <c:grouping val="clustered"/>
        <c:varyColors val="0"/>
        <c:ser>
          <c:idx val="0"/>
          <c:order val="0"/>
          <c:tx>
            <c:strRef>
              <c:f>Sheet1!$B$1</c:f>
              <c:strCache>
                <c:ptCount val="1"/>
                <c:pt idx="0">
                  <c:v>時給</c:v>
                </c:pt>
              </c:strCache>
            </c:strRef>
          </c:tx>
          <c:spPr>
            <a:solidFill>
              <a:srgbClr val="9AA0A6"/>
            </a:solidFill>
            <a:effectLst/>
          </c:spPr>
          <c:invertIfNegative val="0"/>
          <c:dPt>
            <c:idx val="0"/>
            <c:invertIfNegative val="0"/>
            <c:bubble3D val="0"/>
            <c:extLst>
              <c:ext xmlns:c16="http://schemas.microsoft.com/office/drawing/2014/chart" uri="{C3380CC4-5D6E-409C-BE32-E72D297353CC}">
                <c16:uniqueId val="{00000001-6595-42C8-9835-E95585BC21A4}"/>
              </c:ext>
            </c:extLst>
          </c:dPt>
          <c:dPt>
            <c:idx val="1"/>
            <c:invertIfNegative val="0"/>
            <c:bubble3D val="0"/>
            <c:spPr>
              <a:solidFill>
                <a:srgbClr val="5B9BD5"/>
              </a:solidFill>
              <a:effectLst/>
            </c:spPr>
            <c:extLst>
              <c:ext xmlns:c16="http://schemas.microsoft.com/office/drawing/2014/chart" uri="{C3380CC4-5D6E-409C-BE32-E72D297353CC}">
                <c16:uniqueId val="{00000003-6595-42C8-9835-E95585BC21A4}"/>
              </c:ext>
            </c:extLst>
          </c:dPt>
          <c:dPt>
            <c:idx val="2"/>
            <c:invertIfNegative val="0"/>
            <c:bubble3D val="0"/>
            <c:spPr>
              <a:solidFill>
                <a:srgbClr val="1C6FB3"/>
              </a:solidFill>
              <a:effectLst/>
            </c:spPr>
            <c:extLst>
              <c:ext xmlns:c16="http://schemas.microsoft.com/office/drawing/2014/chart" uri="{C3380CC4-5D6E-409C-BE32-E72D297353CC}">
                <c16:uniqueId val="{00000005-6595-42C8-9835-E95585BC21A4}"/>
              </c:ext>
            </c:extLst>
          </c:dPt>
          <c:dPt>
            <c:idx val="3"/>
            <c:invertIfNegative val="0"/>
            <c:bubble3D val="0"/>
            <c:spPr>
              <a:solidFill>
                <a:srgbClr val="134B7E"/>
              </a:solidFill>
              <a:effectLst/>
            </c:spPr>
            <c:extLst>
              <c:ext xmlns:c16="http://schemas.microsoft.com/office/drawing/2014/chart" uri="{C3380CC4-5D6E-409C-BE32-E72D297353CC}">
                <c16:uniqueId val="{00000007-6595-42C8-9835-E95585BC21A4}"/>
              </c:ext>
            </c:extLst>
          </c:dPt>
          <c:dLbls>
            <c:numFmt formatCode="#,##0" sourceLinked="0"/>
            <c:spPr>
              <a:noFill/>
              <a:ln>
                <a:noFill/>
              </a:ln>
              <a:effectLst/>
            </c:spPr>
            <c:txPr>
              <a:bodyPr/>
              <a:lstStyle/>
              <a:p>
                <a:pPr>
                  <a:defRPr sz="1200" b="1" i="0" u="none" strike="noStrike">
                    <a:solidFill>
                      <a:srgbClr val="262626"/>
                    </a:solidFill>
                    <a:latin typeface="Arial"/>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現行 愛知県
最低賃金</c:v>
                </c:pt>
                <c:pt idx="1">
                  <c:v>必要時給
(月173.8時間)</c:v>
                </c:pt>
                <c:pt idx="2">
                  <c:v>必要時給
(月150時間)</c:v>
                </c:pt>
                <c:pt idx="3">
                  <c:v>愛労連の
要請額</c:v>
                </c:pt>
              </c:strCache>
            </c:strRef>
          </c:cat>
          <c:val>
            <c:numRef>
              <c:f>Sheet1!$B$2:$B$5</c:f>
              <c:numCache>
                <c:formatCode>General</c:formatCode>
                <c:ptCount val="4"/>
                <c:pt idx="0">
                  <c:v>1140</c:v>
                </c:pt>
                <c:pt idx="1">
                  <c:v>1624</c:v>
                </c:pt>
                <c:pt idx="2">
                  <c:v>1882</c:v>
                </c:pt>
                <c:pt idx="3">
                  <c:v>1800</c:v>
                </c:pt>
              </c:numCache>
            </c:numRef>
          </c:val>
          <c:extLst>
            <c:ext xmlns:c16="http://schemas.microsoft.com/office/drawing/2014/chart" uri="{C3380CC4-5D6E-409C-BE32-E72D297353CC}">
              <c16:uniqueId val="{00000008-6595-42C8-9835-E95585BC21A4}"/>
            </c:ext>
          </c:extLst>
        </c:ser>
        <c:dLbls>
          <c:showLegendKey val="0"/>
          <c:showVal val="1"/>
          <c:showCatName val="0"/>
          <c:showSerName val="0"/>
          <c:showPercent val="0"/>
          <c:showBubbleSize val="0"/>
        </c:dLbls>
        <c:gapWidth val="55"/>
        <c:axId val="2094734554"/>
        <c:axId val="2094734552"/>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000" b="1" i="0" u="none" strike="noStrike">
                <a:solidFill>
                  <a:srgbClr val="262626"/>
                </a:solidFill>
                <a:latin typeface="Arial"/>
              </a:defRPr>
            </a:pPr>
            <a:endParaRPr lang="en-US"/>
          </a:p>
        </c:txPr>
        <c:crossAx val="2094734552"/>
        <c:crosses val="autoZero"/>
        <c:auto val="1"/>
        <c:lblAlgn val="ctr"/>
        <c:lblOffset val="100"/>
        <c:noMultiLvlLbl val="1"/>
      </c:catAx>
      <c:valAx>
        <c:axId val="2094734552"/>
        <c:scaling>
          <c:orientation val="minMax"/>
          <c:max val="2100"/>
          <c:min val="0"/>
        </c:scaling>
        <c:delete val="1"/>
        <c:axPos val="l"/>
        <c:numFmt formatCode="General" sourceLinked="0"/>
        <c:majorTickMark val="out"/>
        <c:minorTickMark val="none"/>
        <c:tickLblPos val="nextTo"/>
        <c:crossAx val="2094734554"/>
        <c:crosses val="autoZero"/>
        <c:crossBetween val="between"/>
      </c:valAx>
      <c:spPr>
        <a:noFill/>
        <a:ln>
          <a:noFill/>
        </a:ln>
        <a:effectLst/>
      </c:spPr>
    </c:plotArea>
    <c:plotVisOnly val="1"/>
    <c:dispBlanksAs val="span"/>
    <c:showDLblsOverMax val="1"/>
  </c:chart>
  <c:spPr>
    <a:noFill/>
    <a:ln>
      <a:noFill/>
    </a:ln>
    <a:effectLst/>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1"/>
  <c:style val="2"/>
  <c:chart>
    <c:autoTitleDeleted val="1"/>
    <c:plotArea>
      <c:layout/>
      <c:barChart>
        <c:barDir val="col"/>
        <c:grouping val="clustered"/>
        <c:varyColors val="0"/>
        <c:ser>
          <c:idx val="0"/>
          <c:order val="0"/>
          <c:tx>
            <c:strRef>
              <c:f>Sheet1!$B$1</c:f>
              <c:strCache>
                <c:ptCount val="1"/>
                <c:pt idx="0">
                  <c:v>男性</c:v>
                </c:pt>
              </c:strCache>
            </c:strRef>
          </c:tx>
          <c:spPr>
            <a:solidFill>
              <a:srgbClr val="1C6FB3"/>
            </a:solidFill>
            <a:effectLst/>
          </c:spPr>
          <c:invertIfNegative val="0"/>
          <c:dLbls>
            <c:numFmt formatCode="#,##0" sourceLinked="0"/>
            <c:spPr>
              <a:noFill/>
              <a:ln>
                <a:noFill/>
              </a:ln>
              <a:effectLst/>
            </c:spPr>
            <c:txPr>
              <a:bodyPr/>
              <a:lstStyle/>
              <a:p>
                <a:pPr>
                  <a:defRPr sz="900" b="1" i="0" u="none" strike="noStrike">
                    <a:solidFill>
                      <a:srgbClr val="262626"/>
                    </a:solidFill>
                    <a:latin typeface="Arial"/>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2015年</c:v>
                </c:pt>
                <c:pt idx="1">
                  <c:v>2024年改定</c:v>
                </c:pt>
                <c:pt idx="2">
                  <c:v>2026年改定版</c:v>
                </c:pt>
              </c:strCache>
            </c:strRef>
          </c:cat>
          <c:val>
            <c:numRef>
              <c:f>Sheet1!$B$2:$B$4</c:f>
              <c:numCache>
                <c:formatCode>General</c:formatCode>
                <c:ptCount val="3"/>
                <c:pt idx="0">
                  <c:v>226945</c:v>
                </c:pt>
                <c:pt idx="1">
                  <c:v>270883</c:v>
                </c:pt>
                <c:pt idx="2">
                  <c:v>283284</c:v>
                </c:pt>
              </c:numCache>
            </c:numRef>
          </c:val>
          <c:extLst>
            <c:ext xmlns:c16="http://schemas.microsoft.com/office/drawing/2014/chart" uri="{C3380CC4-5D6E-409C-BE32-E72D297353CC}">
              <c16:uniqueId val="{00000000-A7E4-4DE0-A3E6-5C94AC3AE726}"/>
            </c:ext>
          </c:extLst>
        </c:ser>
        <c:ser>
          <c:idx val="1"/>
          <c:order val="1"/>
          <c:tx>
            <c:strRef>
              <c:f>Sheet1!$C$1</c:f>
              <c:strCache>
                <c:ptCount val="1"/>
                <c:pt idx="0">
                  <c:v>女性</c:v>
                </c:pt>
              </c:strCache>
            </c:strRef>
          </c:tx>
          <c:spPr>
            <a:solidFill>
              <a:srgbClr val="A9CCE8"/>
            </a:solidFill>
            <a:effectLst/>
          </c:spPr>
          <c:invertIfNegative val="0"/>
          <c:dLbls>
            <c:numFmt formatCode="#,##0" sourceLinked="0"/>
            <c:spPr>
              <a:noFill/>
              <a:ln>
                <a:noFill/>
              </a:ln>
              <a:effectLst/>
            </c:spPr>
            <c:txPr>
              <a:bodyPr/>
              <a:lstStyle/>
              <a:p>
                <a:pPr>
                  <a:defRPr sz="900" b="1" i="0" u="none" strike="noStrike">
                    <a:solidFill>
                      <a:srgbClr val="262626"/>
                    </a:solidFill>
                    <a:latin typeface="Arial"/>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2015年</c:v>
                </c:pt>
                <c:pt idx="1">
                  <c:v>2024年改定</c:v>
                </c:pt>
                <c:pt idx="2">
                  <c:v>2026年改定版</c:v>
                </c:pt>
              </c:strCache>
            </c:strRef>
          </c:cat>
          <c:val>
            <c:numRef>
              <c:f>Sheet1!$C$2:$C$4</c:f>
              <c:numCache>
                <c:formatCode>General</c:formatCode>
                <c:ptCount val="3"/>
                <c:pt idx="0">
                  <c:v>227075</c:v>
                </c:pt>
                <c:pt idx="1">
                  <c:v>265338</c:v>
                </c:pt>
                <c:pt idx="2">
                  <c:v>281075</c:v>
                </c:pt>
              </c:numCache>
            </c:numRef>
          </c:val>
          <c:extLst>
            <c:ext xmlns:c16="http://schemas.microsoft.com/office/drawing/2014/chart" uri="{C3380CC4-5D6E-409C-BE32-E72D297353CC}">
              <c16:uniqueId val="{00000001-A7E4-4DE0-A3E6-5C94AC3AE726}"/>
            </c:ext>
          </c:extLst>
        </c:ser>
        <c:dLbls>
          <c:showLegendKey val="0"/>
          <c:showVal val="1"/>
          <c:showCatName val="0"/>
          <c:showSerName val="0"/>
          <c:showPercent val="0"/>
          <c:showBubbleSize val="0"/>
        </c:dLbls>
        <c:gapWidth val="40"/>
        <c:axId val="2094734554"/>
        <c:axId val="2094734552"/>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100" b="1" i="0" u="none" strike="noStrike">
                <a:solidFill>
                  <a:srgbClr val="262626"/>
                </a:solidFill>
                <a:latin typeface="Arial"/>
              </a:defRPr>
            </a:pPr>
            <a:endParaRPr lang="en-US"/>
          </a:p>
        </c:txPr>
        <c:crossAx val="2094734552"/>
        <c:crosses val="autoZero"/>
        <c:auto val="1"/>
        <c:lblAlgn val="ctr"/>
        <c:lblOffset val="100"/>
        <c:noMultiLvlLbl val="1"/>
      </c:catAx>
      <c:valAx>
        <c:axId val="2094734552"/>
        <c:scaling>
          <c:orientation val="minMax"/>
          <c:max val="320000"/>
          <c:min val="0"/>
        </c:scaling>
        <c:delete val="1"/>
        <c:axPos val="l"/>
        <c:numFmt formatCode="General" sourceLinked="0"/>
        <c:majorTickMark val="out"/>
        <c:minorTickMark val="none"/>
        <c:tickLblPos val="nextTo"/>
        <c:crossAx val="2094734554"/>
        <c:crosses val="autoZero"/>
        <c:crossBetween val="between"/>
      </c:valAx>
      <c:spPr>
        <a:noFill/>
        <a:ln>
          <a:noFill/>
        </a:ln>
        <a:effectLst/>
      </c:spPr>
    </c:plotArea>
    <c:legend>
      <c:legendPos val="t"/>
      <c:overlay val="0"/>
      <c:txPr>
        <a:bodyPr/>
        <a:lstStyle/>
        <a:p>
          <a:pPr>
            <a:defRPr sz="1100">
              <a:solidFill>
                <a:srgbClr val="262626"/>
              </a:solidFill>
            </a:defRPr>
          </a:pPr>
          <a:endParaRPr lang="en-US"/>
        </a:p>
      </c:txPr>
    </c:legend>
    <c:plotVisOnly val="1"/>
    <c:dispBlanksAs val="span"/>
    <c:showDLblsOverMax val="1"/>
  </c:chart>
  <c:spPr>
    <a:noFill/>
    <a:ln>
      <a:noFill/>
    </a:ln>
    <a:effectLst/>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1"/>
  <c:style val="2"/>
  <c:chart>
    <c:autoTitleDeleted val="1"/>
    <c:plotArea>
      <c:layout/>
      <c:barChart>
        <c:barDir val="bar"/>
        <c:grouping val="clustered"/>
        <c:varyColors val="0"/>
        <c:ser>
          <c:idx val="0"/>
          <c:order val="0"/>
          <c:tx>
            <c:strRef>
              <c:f>Sheet1!$B$1</c:f>
              <c:strCache>
                <c:ptCount val="1"/>
                <c:pt idx="0">
                  <c:v>円換算時給</c:v>
                </c:pt>
              </c:strCache>
            </c:strRef>
          </c:tx>
          <c:spPr>
            <a:solidFill>
              <a:srgbClr val="1C6FB3"/>
            </a:solidFill>
            <a:effectLst/>
          </c:spPr>
          <c:invertIfNegative val="0"/>
          <c:dPt>
            <c:idx val="0"/>
            <c:invertIfNegative val="0"/>
            <c:bubble3D val="0"/>
            <c:extLst>
              <c:ext xmlns:c16="http://schemas.microsoft.com/office/drawing/2014/chart" uri="{C3380CC4-5D6E-409C-BE32-E72D297353CC}">
                <c16:uniqueId val="{00000001-9AFA-4218-8C64-D736018369DD}"/>
              </c:ext>
            </c:extLst>
          </c:dPt>
          <c:dPt>
            <c:idx val="1"/>
            <c:invertIfNegative val="0"/>
            <c:bubble3D val="0"/>
            <c:extLst>
              <c:ext xmlns:c16="http://schemas.microsoft.com/office/drawing/2014/chart" uri="{C3380CC4-5D6E-409C-BE32-E72D297353CC}">
                <c16:uniqueId val="{00000003-9AFA-4218-8C64-D736018369DD}"/>
              </c:ext>
            </c:extLst>
          </c:dPt>
          <c:dPt>
            <c:idx val="2"/>
            <c:invertIfNegative val="0"/>
            <c:bubble3D val="0"/>
            <c:spPr>
              <a:solidFill>
                <a:srgbClr val="BFB7B9"/>
              </a:solidFill>
              <a:effectLst/>
            </c:spPr>
            <c:extLst>
              <c:ext xmlns:c16="http://schemas.microsoft.com/office/drawing/2014/chart" uri="{C3380CC4-5D6E-409C-BE32-E72D297353CC}">
                <c16:uniqueId val="{00000005-9AFA-4218-8C64-D736018369DD}"/>
              </c:ext>
            </c:extLst>
          </c:dPt>
          <c:dPt>
            <c:idx val="3"/>
            <c:invertIfNegative val="0"/>
            <c:bubble3D val="0"/>
            <c:spPr>
              <a:solidFill>
                <a:srgbClr val="BFB7B9"/>
              </a:solidFill>
              <a:effectLst/>
            </c:spPr>
            <c:extLst>
              <c:ext xmlns:c16="http://schemas.microsoft.com/office/drawing/2014/chart" uri="{C3380CC4-5D6E-409C-BE32-E72D297353CC}">
                <c16:uniqueId val="{00000007-9AFA-4218-8C64-D736018369DD}"/>
              </c:ext>
            </c:extLst>
          </c:dPt>
          <c:dPt>
            <c:idx val="4"/>
            <c:invertIfNegative val="0"/>
            <c:bubble3D val="0"/>
            <c:spPr>
              <a:solidFill>
                <a:srgbClr val="BFB7B9"/>
              </a:solidFill>
              <a:effectLst/>
            </c:spPr>
            <c:extLst>
              <c:ext xmlns:c16="http://schemas.microsoft.com/office/drawing/2014/chart" uri="{C3380CC4-5D6E-409C-BE32-E72D297353CC}">
                <c16:uniqueId val="{00000009-9AFA-4218-8C64-D736018369DD}"/>
              </c:ext>
            </c:extLst>
          </c:dPt>
          <c:dPt>
            <c:idx val="5"/>
            <c:invertIfNegative val="0"/>
            <c:bubble3D val="0"/>
            <c:spPr>
              <a:solidFill>
                <a:srgbClr val="BFB7B9"/>
              </a:solidFill>
              <a:effectLst/>
            </c:spPr>
            <c:extLst>
              <c:ext xmlns:c16="http://schemas.microsoft.com/office/drawing/2014/chart" uri="{C3380CC4-5D6E-409C-BE32-E72D297353CC}">
                <c16:uniqueId val="{0000000B-9AFA-4218-8C64-D736018369DD}"/>
              </c:ext>
            </c:extLst>
          </c:dPt>
          <c:dPt>
            <c:idx val="6"/>
            <c:invertIfNegative val="0"/>
            <c:bubble3D val="0"/>
            <c:spPr>
              <a:solidFill>
                <a:srgbClr val="BFB7B9"/>
              </a:solidFill>
              <a:effectLst/>
            </c:spPr>
            <c:extLst>
              <c:ext xmlns:c16="http://schemas.microsoft.com/office/drawing/2014/chart" uri="{C3380CC4-5D6E-409C-BE32-E72D297353CC}">
                <c16:uniqueId val="{0000000D-9AFA-4218-8C64-D736018369DD}"/>
              </c:ext>
            </c:extLst>
          </c:dPt>
          <c:dLbls>
            <c:numFmt formatCode="#,##0" sourceLinked="0"/>
            <c:spPr>
              <a:noFill/>
              <a:ln>
                <a:noFill/>
              </a:ln>
              <a:effectLst/>
            </c:spPr>
            <c:txPr>
              <a:bodyPr/>
              <a:lstStyle/>
              <a:p>
                <a:pPr>
                  <a:defRPr sz="1100" b="1" i="0" u="none" strike="noStrike">
                    <a:solidFill>
                      <a:srgbClr val="262626"/>
                    </a:solidFill>
                    <a:latin typeface="Arial"/>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日本（最低額）</c:v>
                </c:pt>
                <c:pt idx="1">
                  <c:v>韓国</c:v>
                </c:pt>
                <c:pt idx="2">
                  <c:v>フランス</c:v>
                </c:pt>
                <c:pt idx="3">
                  <c:v>ドイツ</c:v>
                </c:pt>
                <c:pt idx="4">
                  <c:v>オーストラリア</c:v>
                </c:pt>
                <c:pt idx="5">
                  <c:v>米ワシントン州</c:v>
                </c:pt>
                <c:pt idx="6">
                  <c:v>イギリス</c:v>
                </c:pt>
              </c:strCache>
            </c:strRef>
          </c:cat>
          <c:val>
            <c:numRef>
              <c:f>Sheet1!$B$2:$B$8</c:f>
              <c:numCache>
                <c:formatCode>General</c:formatCode>
                <c:ptCount val="7"/>
                <c:pt idx="0">
                  <c:v>1014</c:v>
                </c:pt>
                <c:pt idx="1">
                  <c:v>1150</c:v>
                </c:pt>
                <c:pt idx="2">
                  <c:v>2234</c:v>
                </c:pt>
                <c:pt idx="3">
                  <c:v>2583</c:v>
                </c:pt>
                <c:pt idx="4">
                  <c:v>2665</c:v>
                </c:pt>
                <c:pt idx="5">
                  <c:v>2699</c:v>
                </c:pt>
                <c:pt idx="6">
                  <c:v>2738</c:v>
                </c:pt>
              </c:numCache>
            </c:numRef>
          </c:val>
          <c:extLst>
            <c:ext xmlns:c16="http://schemas.microsoft.com/office/drawing/2014/chart" uri="{C3380CC4-5D6E-409C-BE32-E72D297353CC}">
              <c16:uniqueId val="{0000000E-9AFA-4218-8C64-D736018369DD}"/>
            </c:ext>
          </c:extLst>
        </c:ser>
        <c:dLbls>
          <c:showLegendKey val="0"/>
          <c:showVal val="1"/>
          <c:showCatName val="0"/>
          <c:showSerName val="0"/>
          <c:showPercent val="0"/>
          <c:showBubbleSize val="0"/>
        </c:dLbls>
        <c:gapWidth val="45"/>
        <c:axId val="2094734554"/>
        <c:axId val="2094734552"/>
      </c:barChart>
      <c:catAx>
        <c:axId val="2094734554"/>
        <c:scaling>
          <c:orientation val="minMax"/>
        </c:scaling>
        <c:delete val="0"/>
        <c:axPos val="l"/>
        <c:numFmt formatCode="General" sourceLinked="1"/>
        <c:majorTickMark val="out"/>
        <c:minorTickMark val="none"/>
        <c:tickLblPos val="nextTo"/>
        <c:spPr>
          <a:ln w="12700" cap="flat">
            <a:solidFill>
              <a:srgbClr val="888888"/>
            </a:solidFill>
            <a:prstDash val="solid"/>
            <a:round/>
          </a:ln>
        </c:spPr>
        <c:txPr>
          <a:bodyPr/>
          <a:lstStyle/>
          <a:p>
            <a:pPr>
              <a:defRPr sz="1200" b="1" i="0" u="none" strike="noStrike">
                <a:solidFill>
                  <a:srgbClr val="262626"/>
                </a:solidFill>
                <a:latin typeface="Arial"/>
              </a:defRPr>
            </a:pPr>
            <a:endParaRPr lang="en-US"/>
          </a:p>
        </c:txPr>
        <c:crossAx val="2094734552"/>
        <c:crosses val="autoZero"/>
        <c:auto val="1"/>
        <c:lblAlgn val="ctr"/>
        <c:lblOffset val="100"/>
        <c:noMultiLvlLbl val="1"/>
      </c:catAx>
      <c:valAx>
        <c:axId val="2094734552"/>
        <c:scaling>
          <c:orientation val="minMax"/>
          <c:max val="3100"/>
          <c:min val="0"/>
        </c:scaling>
        <c:delete val="1"/>
        <c:axPos val="b"/>
        <c:numFmt formatCode="General" sourceLinked="0"/>
        <c:majorTickMark val="out"/>
        <c:minorTickMark val="none"/>
        <c:tickLblPos val="low"/>
        <c:crossAx val="2094734554"/>
        <c:crosses val="autoZero"/>
        <c:crossBetween val="between"/>
      </c:valAx>
      <c:spPr>
        <a:noFill/>
        <a:ln>
          <a:noFill/>
        </a:ln>
        <a:effectLst/>
      </c:spPr>
    </c:plotArea>
    <c:plotVisOnly val="1"/>
    <c:dispBlanksAs val="span"/>
    <c:showDLblsOverMax val="1"/>
  </c:chart>
  <c:spPr>
    <a:noFill/>
    <a:ln>
      <a:noFill/>
    </a:ln>
    <a:effectLst/>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2"/>
            <a:ext cx="3933049" cy="498693"/>
          </a:xfrm>
          <a:prstGeom prst="rect">
            <a:avLst/>
          </a:prstGeom>
        </p:spPr>
        <p:txBody>
          <a:bodyPr vert="horz" lIns="107143" tIns="53571" rIns="107143" bIns="53571" rtlCol="0"/>
          <a:lstStyle>
            <a:lvl1pPr algn="l">
              <a:defRPr sz="1300"/>
            </a:lvl1pPr>
          </a:lstStyle>
          <a:p>
            <a:endParaRPr lang="en-US"/>
          </a:p>
        </p:txBody>
      </p:sp>
      <p:sp>
        <p:nvSpPr>
          <p:cNvPr id="3" name="Date Placeholder 2"/>
          <p:cNvSpPr>
            <a:spLocks noGrp="1"/>
          </p:cNvSpPr>
          <p:nvPr>
            <p:ph type="dt" idx="1"/>
          </p:nvPr>
        </p:nvSpPr>
        <p:spPr>
          <a:xfrm>
            <a:off x="5141120" y="2"/>
            <a:ext cx="3933049" cy="498693"/>
          </a:xfrm>
          <a:prstGeom prst="rect">
            <a:avLst/>
          </a:prstGeom>
        </p:spPr>
        <p:txBody>
          <a:bodyPr vert="horz" lIns="107143" tIns="53571" rIns="107143" bIns="53571" rtlCol="0"/>
          <a:lstStyle>
            <a:lvl1pPr algn="r">
              <a:defRPr sz="1300"/>
            </a:lvl1pPr>
          </a:lstStyle>
          <a:p>
            <a:fld id="{5282F153-3F37-0F45-9E97-73ACFA13230C}" type="datetimeFigureOut">
              <a:rPr lang="en-US"/>
              <a:t>7/1/2026</a:t>
            </a:fld>
            <a:endParaRPr lang="en-US"/>
          </a:p>
        </p:txBody>
      </p:sp>
      <p:sp>
        <p:nvSpPr>
          <p:cNvPr id="4" name="Slide Image Placeholder 3"/>
          <p:cNvSpPr>
            <a:spLocks noGrp="1" noRot="1" noChangeAspect="1"/>
          </p:cNvSpPr>
          <p:nvPr>
            <p:ph type="sldImg" idx="2"/>
          </p:nvPr>
        </p:nvSpPr>
        <p:spPr>
          <a:xfrm>
            <a:off x="1554163" y="1243013"/>
            <a:ext cx="5965825" cy="3355975"/>
          </a:xfrm>
          <a:prstGeom prst="rect">
            <a:avLst/>
          </a:prstGeom>
          <a:noFill/>
          <a:ln w="12700">
            <a:solidFill>
              <a:prstClr val="black"/>
            </a:solidFill>
          </a:ln>
        </p:spPr>
        <p:txBody>
          <a:bodyPr vert="horz" lIns="107143" tIns="53571" rIns="107143" bIns="53571" rtlCol="0" anchor="ctr"/>
          <a:lstStyle/>
          <a:p>
            <a:endParaRPr lang="en-US"/>
          </a:p>
        </p:txBody>
      </p:sp>
      <p:sp>
        <p:nvSpPr>
          <p:cNvPr id="5" name="Notes Placeholder 4"/>
          <p:cNvSpPr>
            <a:spLocks noGrp="1"/>
          </p:cNvSpPr>
          <p:nvPr>
            <p:ph type="body" sz="quarter" idx="3"/>
          </p:nvPr>
        </p:nvSpPr>
        <p:spPr>
          <a:xfrm>
            <a:off x="907630" y="4783308"/>
            <a:ext cx="7261013" cy="3913614"/>
          </a:xfrm>
          <a:prstGeom prst="rect">
            <a:avLst/>
          </a:prstGeom>
        </p:spPr>
        <p:txBody>
          <a:bodyPr vert="horz" lIns="107143" tIns="53571" rIns="107143" bIns="5357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9440647"/>
            <a:ext cx="3933049" cy="498693"/>
          </a:xfrm>
          <a:prstGeom prst="rect">
            <a:avLst/>
          </a:prstGeom>
        </p:spPr>
        <p:txBody>
          <a:bodyPr vert="horz" lIns="107143" tIns="53571" rIns="107143" bIns="53571" rtlCol="0" anchor="b"/>
          <a:lstStyle>
            <a:lvl1pPr algn="l">
              <a:defRPr sz="1300"/>
            </a:lvl1pPr>
          </a:lstStyle>
          <a:p>
            <a:endParaRPr lang="en-US"/>
          </a:p>
        </p:txBody>
      </p:sp>
      <p:sp>
        <p:nvSpPr>
          <p:cNvPr id="7" name="Slide Number Placeholder 6"/>
          <p:cNvSpPr>
            <a:spLocks noGrp="1"/>
          </p:cNvSpPr>
          <p:nvPr>
            <p:ph type="sldNum" sz="quarter" idx="5"/>
          </p:nvPr>
        </p:nvSpPr>
        <p:spPr>
          <a:xfrm>
            <a:off x="5141120" y="9440647"/>
            <a:ext cx="3933049" cy="498693"/>
          </a:xfrm>
          <a:prstGeom prst="rect">
            <a:avLst/>
          </a:prstGeom>
        </p:spPr>
        <p:txBody>
          <a:bodyPr vert="horz" lIns="107143" tIns="53571" rIns="107143" bIns="53571" rtlCol="0" anchor="b"/>
          <a:lstStyle>
            <a:lvl1pPr algn="r">
              <a:defRPr sz="13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CE5E9CC1-C706-0F49-92D6-E571CC5EEA8F}" type="slidenum">
              <a:rPr lang="en-US" smtClean="0"/>
              <a:t>11</a:t>
            </a:fld>
            <a:endParaRPr lang="en-US"/>
          </a:p>
        </p:txBody>
      </p:sp>
    </p:spTree>
    <p:extLst>
      <p:ext uri="{BB962C8B-B14F-4D97-AF65-F5344CB8AC3E}">
        <p14:creationId xmlns:p14="http://schemas.microsoft.com/office/powerpoint/2010/main" val="2898952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CE5E9CC1-C706-0F49-92D6-E571CC5EEA8F}" type="slidenum">
              <a:rPr lang="en-US" smtClean="0"/>
              <a:t>2</a:t>
            </a:fld>
            <a:endParaRPr lang="en-US"/>
          </a:p>
        </p:txBody>
      </p:sp>
    </p:spTree>
    <p:extLst>
      <p:ext uri="{BB962C8B-B14F-4D97-AF65-F5344CB8AC3E}">
        <p14:creationId xmlns:p14="http://schemas.microsoft.com/office/powerpoint/2010/main" val="40976443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CE5E9CC1-C706-0F49-92D6-E571CC5EEA8F}" type="slidenum">
              <a:rPr lang="en-US" smtClean="0"/>
              <a:t>9</a:t>
            </a:fld>
            <a:endParaRPr lang="en-US"/>
          </a:p>
        </p:txBody>
      </p:sp>
    </p:spTree>
    <p:extLst>
      <p:ext uri="{BB962C8B-B14F-4D97-AF65-F5344CB8AC3E}">
        <p14:creationId xmlns:p14="http://schemas.microsoft.com/office/powerpoint/2010/main" val="37545637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63315200"/>
      </p:ext>
    </p:extLst>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2240280"/>
          </a:xfrm>
          <a:prstGeom prst="rect">
            <a:avLst/>
          </a:prstGeom>
          <a:solidFill>
            <a:srgbClr val="1C6FB3"/>
          </a:solidFill>
          <a:ln/>
        </p:spPr>
        <p:txBody>
          <a:bodyPr/>
          <a:lstStyle/>
          <a:p>
            <a:endParaRPr lang="ja-JP" altLang="en-US"/>
          </a:p>
        </p:txBody>
      </p:sp>
      <p:sp>
        <p:nvSpPr>
          <p:cNvPr id="3" name="Shape 1"/>
          <p:cNvSpPr/>
          <p:nvPr/>
        </p:nvSpPr>
        <p:spPr>
          <a:xfrm>
            <a:off x="0" y="2240280"/>
            <a:ext cx="9144000" cy="73152"/>
          </a:xfrm>
          <a:prstGeom prst="rect">
            <a:avLst/>
          </a:prstGeom>
          <a:solidFill>
            <a:srgbClr val="36A9E1"/>
          </a:solidFill>
          <a:ln/>
        </p:spPr>
        <p:txBody>
          <a:bodyPr/>
          <a:lstStyle/>
          <a:p>
            <a:endParaRPr lang="ja-JP" altLang="en-US"/>
          </a:p>
        </p:txBody>
      </p:sp>
      <p:sp>
        <p:nvSpPr>
          <p:cNvPr id="4" name="Text 2"/>
          <p:cNvSpPr/>
          <p:nvPr/>
        </p:nvSpPr>
        <p:spPr>
          <a:xfrm>
            <a:off x="548640" y="384048"/>
            <a:ext cx="8046720" cy="365760"/>
          </a:xfrm>
          <a:prstGeom prst="rect">
            <a:avLst/>
          </a:prstGeom>
          <a:noFill/>
          <a:ln/>
        </p:spPr>
        <p:txBody>
          <a:bodyPr wrap="square" lIns="0" tIns="0" rIns="0" bIns="0" rtlCol="0" anchor="ctr"/>
          <a:lstStyle/>
          <a:p>
            <a:pPr marL="0" indent="0">
              <a:buNone/>
            </a:pPr>
            <a:r>
              <a:rPr lang="en-US" sz="1500" b="1" kern="0" spc="200">
                <a:solidFill>
                  <a:srgbClr val="C5E2F5"/>
                </a:solidFill>
                <a:latin typeface="Yu Gothic" pitchFamily="34" charset="0"/>
                <a:ea typeface="Yu Gothic" pitchFamily="34" charset="-122"/>
                <a:cs typeface="Yu Gothic" pitchFamily="34" charset="-120"/>
              </a:rPr>
              <a:t>2026年改定版 ／ 調査結果の概要</a:t>
            </a:r>
            <a:endParaRPr lang="en-US" sz="1500" dirty="0"/>
          </a:p>
        </p:txBody>
      </p:sp>
      <p:sp>
        <p:nvSpPr>
          <p:cNvPr id="5" name="Text 3"/>
          <p:cNvSpPr/>
          <p:nvPr/>
        </p:nvSpPr>
        <p:spPr>
          <a:xfrm>
            <a:off x="548640" y="777240"/>
            <a:ext cx="8046720" cy="868680"/>
          </a:xfrm>
          <a:prstGeom prst="rect">
            <a:avLst/>
          </a:prstGeom>
          <a:noFill/>
          <a:ln/>
        </p:spPr>
        <p:txBody>
          <a:bodyPr wrap="square" lIns="0" tIns="0" rIns="0" bIns="0" rtlCol="0" anchor="ctr"/>
          <a:lstStyle/>
          <a:p>
            <a:pPr marL="0" indent="0">
              <a:buNone/>
            </a:pPr>
            <a:r>
              <a:rPr lang="en-US" sz="3800" b="1" dirty="0">
                <a:solidFill>
                  <a:srgbClr val="FFFFFF"/>
                </a:solidFill>
                <a:latin typeface="Yu Gothic" pitchFamily="34" charset="0"/>
                <a:ea typeface="Yu Gothic" pitchFamily="34" charset="-122"/>
                <a:cs typeface="Yu Gothic" pitchFamily="34" charset="-120"/>
              </a:rPr>
              <a:t>愛知県最低生計費試算調査結果</a:t>
            </a:r>
            <a:endParaRPr lang="en-US" sz="3800" dirty="0"/>
          </a:p>
        </p:txBody>
      </p:sp>
      <p:sp>
        <p:nvSpPr>
          <p:cNvPr id="6" name="Text 4"/>
          <p:cNvSpPr/>
          <p:nvPr/>
        </p:nvSpPr>
        <p:spPr>
          <a:xfrm>
            <a:off x="548640" y="1664208"/>
            <a:ext cx="8046720" cy="457200"/>
          </a:xfrm>
          <a:prstGeom prst="rect">
            <a:avLst/>
          </a:prstGeom>
          <a:noFill/>
          <a:ln/>
        </p:spPr>
        <p:txBody>
          <a:bodyPr wrap="square" lIns="0" tIns="0" rIns="0" bIns="0" rtlCol="0" anchor="ctr"/>
          <a:lstStyle/>
          <a:p>
            <a:pPr marL="0" indent="0">
              <a:buNone/>
            </a:pPr>
            <a:r>
              <a:rPr lang="en-US" sz="1700" dirty="0">
                <a:solidFill>
                  <a:srgbClr val="FFFFFF"/>
                </a:solidFill>
                <a:latin typeface="Yu Gothic" pitchFamily="34" charset="0"/>
                <a:ea typeface="Yu Gothic" pitchFamily="34" charset="-122"/>
                <a:cs typeface="Yu Gothic" pitchFamily="34" charset="-120"/>
              </a:rPr>
              <a:t>若年単身世帯（25歳・名古屋市）が普通に暮らすには</a:t>
            </a:r>
            <a:endParaRPr lang="en-US" sz="1700" dirty="0"/>
          </a:p>
        </p:txBody>
      </p:sp>
      <p:sp>
        <p:nvSpPr>
          <p:cNvPr id="7" name="Shape 5"/>
          <p:cNvSpPr/>
          <p:nvPr/>
        </p:nvSpPr>
        <p:spPr>
          <a:xfrm>
            <a:off x="548640" y="2670048"/>
            <a:ext cx="8046720" cy="1051560"/>
          </a:xfrm>
          <a:prstGeom prst="rect">
            <a:avLst/>
          </a:prstGeom>
          <a:solidFill>
            <a:srgbClr val="D6ECF9"/>
          </a:solidFill>
          <a:ln/>
        </p:spPr>
        <p:txBody>
          <a:bodyPr/>
          <a:lstStyle/>
          <a:p>
            <a:endParaRPr lang="ja-JP" altLang="en-US"/>
          </a:p>
        </p:txBody>
      </p:sp>
      <p:sp>
        <p:nvSpPr>
          <p:cNvPr id="8" name="Shape 6"/>
          <p:cNvSpPr/>
          <p:nvPr/>
        </p:nvSpPr>
        <p:spPr>
          <a:xfrm>
            <a:off x="548640" y="2670048"/>
            <a:ext cx="109728" cy="1051560"/>
          </a:xfrm>
          <a:prstGeom prst="rect">
            <a:avLst/>
          </a:prstGeom>
          <a:solidFill>
            <a:srgbClr val="36A9E1"/>
          </a:solidFill>
          <a:ln/>
        </p:spPr>
        <p:txBody>
          <a:bodyPr/>
          <a:lstStyle/>
          <a:p>
            <a:endParaRPr lang="ja-JP" altLang="en-US"/>
          </a:p>
        </p:txBody>
      </p:sp>
      <p:sp>
        <p:nvSpPr>
          <p:cNvPr id="9" name="Text 7"/>
          <p:cNvSpPr/>
          <p:nvPr/>
        </p:nvSpPr>
        <p:spPr>
          <a:xfrm>
            <a:off x="868680" y="2670048"/>
            <a:ext cx="7589520" cy="1051560"/>
          </a:xfrm>
          <a:prstGeom prst="rect">
            <a:avLst/>
          </a:prstGeom>
          <a:noFill/>
          <a:ln/>
        </p:spPr>
        <p:txBody>
          <a:bodyPr wrap="square" lIns="0" tIns="0" rIns="0" bIns="0" rtlCol="0" anchor="ctr"/>
          <a:lstStyle/>
          <a:p>
            <a:pPr marL="0" indent="0" algn="l">
              <a:buNone/>
            </a:pPr>
            <a:r>
              <a:rPr lang="en-US" sz="1900" b="1" dirty="0">
                <a:solidFill>
                  <a:srgbClr val="262626"/>
                </a:solidFill>
                <a:latin typeface="Yu Gothic" pitchFamily="34" charset="0"/>
                <a:ea typeface="Yu Gothic" pitchFamily="34" charset="-122"/>
                <a:cs typeface="Yu Gothic" pitchFamily="34" charset="-120"/>
              </a:rPr>
              <a:t>必要なのは </a:t>
            </a:r>
            <a:r>
              <a:rPr lang="en-US" sz="2600" b="1">
                <a:solidFill>
                  <a:srgbClr val="1C6FB3"/>
                </a:solidFill>
                <a:latin typeface="Yu Gothic" pitchFamily="34" charset="0"/>
                <a:ea typeface="Yu Gothic" pitchFamily="34" charset="-122"/>
                <a:cs typeface="Yu Gothic" pitchFamily="34" charset="-120"/>
              </a:rPr>
              <a:t>月約28万円</a:t>
            </a:r>
            <a:r>
              <a:rPr lang="en-US" sz="1900" b="1" dirty="0">
                <a:solidFill>
                  <a:srgbClr val="262626"/>
                </a:solidFill>
                <a:latin typeface="Yu Gothic" pitchFamily="34" charset="0"/>
                <a:ea typeface="Yu Gothic" pitchFamily="34" charset="-122"/>
                <a:cs typeface="Yu Gothic" pitchFamily="34" charset="-120"/>
              </a:rPr>
              <a:t>・</a:t>
            </a:r>
            <a:r>
              <a:rPr lang="en-US" sz="2600" b="1">
                <a:solidFill>
                  <a:srgbClr val="1C6FB3"/>
                </a:solidFill>
                <a:latin typeface="Yu Gothic" pitchFamily="34" charset="0"/>
                <a:ea typeface="Yu Gothic" pitchFamily="34" charset="-122"/>
                <a:cs typeface="Yu Gothic" pitchFamily="34" charset="-120"/>
              </a:rPr>
              <a:t>時給1,800円以上</a:t>
            </a:r>
            <a:endParaRPr lang="en-US" sz="1900" dirty="0"/>
          </a:p>
        </p:txBody>
      </p:sp>
      <p:sp>
        <p:nvSpPr>
          <p:cNvPr id="10" name="Text 8"/>
          <p:cNvSpPr/>
          <p:nvPr/>
        </p:nvSpPr>
        <p:spPr>
          <a:xfrm>
            <a:off x="548640" y="4041648"/>
            <a:ext cx="8046720" cy="320040"/>
          </a:xfrm>
          <a:prstGeom prst="rect">
            <a:avLst/>
          </a:prstGeom>
          <a:noFill/>
          <a:ln/>
        </p:spPr>
        <p:txBody>
          <a:bodyPr wrap="square" lIns="0" tIns="0" rIns="0" bIns="0" rtlCol="0" anchor="ctr"/>
          <a:lstStyle/>
          <a:p>
            <a:pPr marL="0" indent="0">
              <a:buNone/>
            </a:pPr>
            <a:r>
              <a:rPr lang="en-US" sz="1300" b="1" dirty="0">
                <a:solidFill>
                  <a:srgbClr val="262626"/>
                </a:solidFill>
                <a:latin typeface="Yu Gothic" pitchFamily="34" charset="0"/>
                <a:ea typeface="Yu Gothic" pitchFamily="34" charset="-122"/>
                <a:cs typeface="Yu Gothic" pitchFamily="34" charset="-120"/>
              </a:rPr>
              <a:t>愛知県労働組合総連合（愛労連）　2026年6月26日</a:t>
            </a:r>
            <a:endParaRPr lang="en-US" sz="1300" dirty="0"/>
          </a:p>
        </p:txBody>
      </p:sp>
      <p:sp>
        <p:nvSpPr>
          <p:cNvPr id="11" name="Text 9"/>
          <p:cNvSpPr/>
          <p:nvPr/>
        </p:nvSpPr>
        <p:spPr>
          <a:xfrm>
            <a:off x="548640" y="4370832"/>
            <a:ext cx="8046720" cy="320040"/>
          </a:xfrm>
          <a:prstGeom prst="rect">
            <a:avLst/>
          </a:prstGeom>
          <a:noFill/>
          <a:ln/>
        </p:spPr>
        <p:txBody>
          <a:bodyPr wrap="square" lIns="0" tIns="0" rIns="0" bIns="0" rtlCol="0" anchor="ctr"/>
          <a:lstStyle/>
          <a:p>
            <a:pPr marL="0" indent="0">
              <a:buNone/>
            </a:pPr>
            <a:r>
              <a:rPr lang="en-US" sz="1200" dirty="0" err="1">
                <a:solidFill>
                  <a:schemeClr val="bg2">
                    <a:lumMod val="25000"/>
                  </a:schemeClr>
                </a:solidFill>
                <a:latin typeface="+mn-ea"/>
                <a:cs typeface="Yu Gothic" pitchFamily="34" charset="-120"/>
              </a:rPr>
              <a:t>監修：中澤秀一（静岡県立大学短期大学部</a:t>
            </a:r>
            <a:r>
              <a:rPr lang="ja-JP" altLang="en-US" sz="1200" dirty="0">
                <a:solidFill>
                  <a:schemeClr val="bg2">
                    <a:lumMod val="25000"/>
                  </a:schemeClr>
                </a:solidFill>
                <a:latin typeface="+mn-ea"/>
                <a:cs typeface="Yu Gothic" pitchFamily="34" charset="-120"/>
              </a:rPr>
              <a:t>・准教授</a:t>
            </a:r>
            <a:r>
              <a:rPr lang="en-US" sz="1200" dirty="0">
                <a:solidFill>
                  <a:schemeClr val="bg2">
                    <a:lumMod val="25000"/>
                  </a:schemeClr>
                </a:solidFill>
                <a:latin typeface="+mn-ea"/>
                <a:cs typeface="Yu Gothic" pitchFamily="34" charset="-120"/>
              </a:rPr>
              <a:t>）</a:t>
            </a:r>
          </a:p>
          <a:p>
            <a:pPr marL="0" indent="0">
              <a:buNone/>
            </a:pPr>
            <a:r>
              <a:rPr lang="ja-JP" altLang="en-US" sz="1200" dirty="0">
                <a:solidFill>
                  <a:schemeClr val="bg2">
                    <a:lumMod val="25000"/>
                  </a:schemeClr>
                </a:solidFill>
                <a:latin typeface="+mn-ea"/>
              </a:rPr>
              <a:t>協力：浅生卯一（愛知東邦大学経営学部・元教授）</a:t>
            </a:r>
            <a:endParaRPr lang="en-US" sz="1200" dirty="0">
              <a:solidFill>
                <a:schemeClr val="bg2">
                  <a:lumMod val="25000"/>
                </a:schemeClr>
              </a:solidFill>
              <a:latin typeface="+mn-ea"/>
            </a:endParaRPr>
          </a:p>
        </p:txBody>
      </p:sp>
      <p:pic>
        <p:nvPicPr>
          <p:cNvPr id="13" name="図 12" descr="ロゴ, 会社名&#10;&#10;自動的に生成された説明">
            <a:extLst>
              <a:ext uri="{FF2B5EF4-FFF2-40B4-BE49-F238E27FC236}">
                <a16:creationId xmlns:a16="http://schemas.microsoft.com/office/drawing/2014/main" id="{B620F322-EC68-450C-F60F-EB45D60E084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88335" y="4132045"/>
            <a:ext cx="697030" cy="697030"/>
          </a:xfrm>
          <a:prstGeom prst="rect">
            <a:avLst/>
          </a:prstGeom>
        </p:spPr>
      </p:pic>
      <p:sp>
        <p:nvSpPr>
          <p:cNvPr id="15" name="テキスト プレースホルダー 2">
            <a:extLst>
              <a:ext uri="{FF2B5EF4-FFF2-40B4-BE49-F238E27FC236}">
                <a16:creationId xmlns:a16="http://schemas.microsoft.com/office/drawing/2014/main" id="{9DC6BBAB-AF15-4813-76EC-EF08218C13CB}"/>
              </a:ext>
            </a:extLst>
          </p:cNvPr>
          <p:cNvSpPr txBox="1">
            <a:spLocks/>
          </p:cNvSpPr>
          <p:nvPr/>
        </p:nvSpPr>
        <p:spPr>
          <a:xfrm>
            <a:off x="7407216" y="4234225"/>
            <a:ext cx="1604795" cy="516613"/>
          </a:xfrm>
          <a:prstGeom prst="rect">
            <a:avLst/>
          </a:prstGeom>
        </p:spPr>
        <p:txBody>
          <a:bodyPr rtlCol="0"/>
          <a:lstStyle>
            <a:lvl1pPr marL="228600" indent="-228600" algn="l" defTabSz="914400" rtl="0" eaLnBrk="1" latinLnBrk="0" hangingPunct="1">
              <a:lnSpc>
                <a:spcPct val="90000"/>
              </a:lnSpc>
              <a:spcBef>
                <a:spcPts val="1000"/>
              </a:spcBef>
              <a:buFont typeface="Arial" panose="020B0604020202020204" pitchFamily="34" charset="0"/>
              <a:buChar char="•"/>
              <a:defRPr kumimoji="1" lang="ja-JP" sz="2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lang="ja-JP"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lang="ja-JP"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lang="ja-JP"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lang="ja-JP"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lang="ja-JP"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lang="ja-JP"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lang="ja-JP"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lang="ja-JP" sz="1800" kern="1200">
                <a:solidFill>
                  <a:schemeClr val="tx1"/>
                </a:solidFill>
                <a:latin typeface="+mn-lt"/>
                <a:ea typeface="+mn-ea"/>
                <a:cs typeface="+mn-cs"/>
              </a:defRPr>
            </a:lvl9pPr>
          </a:lstStyle>
          <a:p>
            <a:pPr marL="0" indent="0" fontAlgn="auto">
              <a:spcAft>
                <a:spcPts val="0"/>
              </a:spcAft>
              <a:buNone/>
            </a:pPr>
            <a:r>
              <a:rPr lang="zh-TW" altLang="en-US" b="1" dirty="0">
                <a:solidFill>
                  <a:schemeClr val="tx1"/>
                </a:solidFill>
                <a:latin typeface="Meiryo UI" panose="020B0604030504040204" pitchFamily="50" charset="-128"/>
                <a:ea typeface="Meiryo UI" panose="020B0604030504040204" pitchFamily="50" charset="-128"/>
              </a:rPr>
              <a:t>愛労連</a:t>
            </a:r>
          </a:p>
        </p:txBody>
      </p:sp>
      <p:sp>
        <p:nvSpPr>
          <p:cNvPr id="17" name="テキスト ボックス 16">
            <a:extLst>
              <a:ext uri="{FF2B5EF4-FFF2-40B4-BE49-F238E27FC236}">
                <a16:creationId xmlns:a16="http://schemas.microsoft.com/office/drawing/2014/main" id="{80337C4C-2762-4E29-5FBC-F2124660D367}"/>
              </a:ext>
            </a:extLst>
          </p:cNvPr>
          <p:cNvSpPr txBox="1"/>
          <p:nvPr/>
        </p:nvSpPr>
        <p:spPr>
          <a:xfrm>
            <a:off x="6280953" y="4234225"/>
            <a:ext cx="878492" cy="461665"/>
          </a:xfrm>
          <a:prstGeom prst="rect">
            <a:avLst/>
          </a:prstGeom>
          <a:noFill/>
        </p:spPr>
        <p:txBody>
          <a:bodyPr wrap="square" rtlCol="0">
            <a:spAutoFit/>
          </a:bodyPr>
          <a:lstStyle/>
          <a:p>
            <a:r>
              <a:rPr kumimoji="1" lang="ja-JP" altLang="en-US" sz="1200" dirty="0">
                <a:latin typeface="IWAp新ゴシックM-Plus" panose="020B0500000000000014" pitchFamily="49" charset="-128"/>
                <a:ea typeface="IWAp新ゴシックM-Plus" panose="020B0500000000000014" pitchFamily="49" charset="-128"/>
              </a:rPr>
              <a:t>みんなの労働組合</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OpinionStatement">
    <p:bg>
      <p:bgPr>
        <a:solidFill>
          <a:srgbClr val="FFFFFF"/>
        </a:solidFill>
        <a:effectLst/>
      </p:bgPr>
    </p:bg>
    <p:spTree>
      <p:nvGrpSpPr>
        <p:cNvPr id="1" name=""/>
        <p:cNvGrpSpPr/>
        <p:nvPr/>
      </p:nvGrpSpPr>
      <p:grpSpPr>
        <a:xfrm>
          <a:off x="0" y="0"/>
          <a:ext cx="0" cy="0"/>
          <a:chOff x="0" y="0"/>
          <a:chExt cx="0" cy="0"/>
        </a:xfrm>
      </p:grpSpPr>
      <p:sp>
        <p:nvSpPr>
          <p:cNvPr id="2" name="HeaderBar"/>
          <p:cNvSpPr/>
          <p:nvPr/>
        </p:nvSpPr>
        <p:spPr>
          <a:xfrm>
            <a:off x="0" y="0"/>
            <a:ext cx="9144000" cy="841248"/>
          </a:xfrm>
          <a:prstGeom prst="rect">
            <a:avLst/>
          </a:prstGeom>
          <a:solidFill>
            <a:srgbClr val="1C6FB3"/>
          </a:solidFill>
          <a:ln/>
        </p:spPr>
        <p:txBody>
          <a:bodyPr/>
          <a:lstStyle/>
          <a:p>
            <a:endParaRPr lang="ja-JP" altLang="en-US"/>
          </a:p>
        </p:txBody>
      </p:sp>
      <p:sp>
        <p:nvSpPr>
          <p:cNvPr id="3" name="HeaderLine"/>
          <p:cNvSpPr/>
          <p:nvPr/>
        </p:nvSpPr>
        <p:spPr>
          <a:xfrm>
            <a:off x="0" y="841248"/>
            <a:ext cx="9144000" cy="54864"/>
          </a:xfrm>
          <a:prstGeom prst="rect">
            <a:avLst/>
          </a:prstGeom>
          <a:solidFill>
            <a:srgbClr val="36A9E1"/>
          </a:solidFill>
          <a:ln/>
        </p:spPr>
        <p:txBody>
          <a:bodyPr/>
          <a:lstStyle/>
          <a:p>
            <a:endParaRPr lang="ja-JP" altLang="en-US"/>
          </a:p>
        </p:txBody>
      </p:sp>
      <p:sp>
        <p:nvSpPr>
          <p:cNvPr id="4" name="Title"/>
          <p:cNvSpPr/>
          <p:nvPr/>
        </p:nvSpPr>
        <p:spPr>
          <a:xfrm>
            <a:off x="457200" y="0"/>
            <a:ext cx="8229600" cy="841248"/>
          </a:xfrm>
          <a:prstGeom prst="rect">
            <a:avLst/>
          </a:prstGeom>
          <a:noFill/>
          <a:ln/>
        </p:spPr>
        <p:txBody>
          <a:bodyPr wrap="square" lIns="0" tIns="0" rIns="0" bIns="0" rtlCol="0" anchor="ctr"/>
          <a:lstStyle/>
          <a:p>
            <a:pPr marL="0" indent="0" algn="l">
              <a:buNone/>
            </a:pPr>
            <a:r>
              <a:rPr lang="ja-JP" altLang="en-US" sz="2500" b="1">
                <a:solidFill>
                  <a:srgbClr val="FFFFFF"/>
                </a:solidFill>
                <a:latin typeface="Yu Gothic" pitchFamily="34" charset="0"/>
                <a:ea typeface="Yu Gothic" pitchFamily="34" charset="-122"/>
                <a:cs typeface="Yu Gothic" pitchFamily="34" charset="-120"/>
              </a:rPr>
              <a:t>意見陳述 — 全国79％が実施、愛知も決断を</a:t>
            </a:r>
            <a:endParaRPr lang="en-US" sz="2500"/>
          </a:p>
        </p:txBody>
      </p:sp>
      <p:sp>
        <p:nvSpPr>
          <p:cNvPr id="5" name="Intro"/>
          <p:cNvSpPr/>
          <p:nvPr/>
        </p:nvSpPr>
        <p:spPr>
          <a:xfrm>
            <a:off x="4018084" y="1014984"/>
            <a:ext cx="4668716" cy="612648"/>
          </a:xfrm>
          <a:prstGeom prst="rect">
            <a:avLst/>
          </a:prstGeom>
          <a:noFill/>
          <a:ln/>
        </p:spPr>
        <p:txBody>
          <a:bodyPr wrap="square" lIns="0" tIns="0" rIns="0" bIns="0" rtlCol="0" anchor="ctr"/>
          <a:lstStyle/>
          <a:p>
            <a:pPr marL="0" indent="0">
              <a:lnSpc>
                <a:spcPct val="108000"/>
              </a:lnSpc>
              <a:buNone/>
            </a:pPr>
            <a:r>
              <a:rPr lang="ja-JP" altLang="en-US" sz="1300" dirty="0">
                <a:solidFill>
                  <a:srgbClr val="262626"/>
                </a:solidFill>
                <a:latin typeface="Yu Gothic" pitchFamily="34" charset="0"/>
                <a:ea typeface="Yu Gothic" pitchFamily="34" charset="-122"/>
                <a:cs typeface="Yu Gothic" pitchFamily="34" charset="-120"/>
              </a:rPr>
              <a:t>生計費に基づく審議には、最低賃金近傍で働く労働者の生活実態の反映が不可欠。統計だけでなく当事者の声を聴く「意見陳述」を。</a:t>
            </a:r>
            <a:endParaRPr lang="en-US" sz="1300" dirty="0"/>
          </a:p>
        </p:txBody>
      </p:sp>
      <p:pic>
        <p:nvPicPr>
          <p:cNvPr id="11" name="JapanMap" descr="意見陳述を実施している37道府県を示す日本地図"/>
          <p:cNvPicPr>
            <a:picLocks noChangeAspect="1"/>
          </p:cNvPicPr>
          <p:nvPr/>
        </p:nvPicPr>
        <p:blipFill>
          <a:blip r:embed="rId2"/>
          <a:stretch>
            <a:fillRect/>
          </a:stretch>
        </p:blipFill>
        <p:spPr>
          <a:xfrm>
            <a:off x="565480" y="1026061"/>
            <a:ext cx="3373474" cy="3613939"/>
          </a:xfrm>
          <a:prstGeom prst="rect">
            <a:avLst/>
          </a:prstGeom>
        </p:spPr>
      </p:pic>
      <p:sp>
        <p:nvSpPr>
          <p:cNvPr id="12" name="ListHeading"/>
          <p:cNvSpPr/>
          <p:nvPr/>
        </p:nvSpPr>
        <p:spPr>
          <a:xfrm>
            <a:off x="4018084" y="1793530"/>
            <a:ext cx="4668716" cy="360000"/>
          </a:xfrm>
          <a:prstGeom prst="rect">
            <a:avLst/>
          </a:prstGeom>
          <a:noFill/>
          <a:ln/>
        </p:spPr>
        <p:txBody>
          <a:bodyPr wrap="square" lIns="0" tIns="0" rIns="0" bIns="0" rtlCol="0" anchor="ctr"/>
          <a:lstStyle/>
          <a:p>
            <a:pPr marL="0" indent="0">
              <a:buNone/>
            </a:pPr>
            <a:r>
              <a:rPr lang="ja-JP" altLang="en-US" sz="1300" b="1" dirty="0">
                <a:solidFill>
                  <a:srgbClr val="1C6FB3"/>
                </a:solidFill>
                <a:latin typeface="Yu Gothic" pitchFamily="34" charset="0"/>
                <a:ea typeface="Yu Gothic" pitchFamily="34" charset="-122"/>
                <a:cs typeface="Yu Gothic" pitchFamily="34" charset="-120"/>
              </a:rPr>
              <a:t>意見陳述を実施している道府県（37道府県）</a:t>
            </a:r>
          </a:p>
        </p:txBody>
      </p:sp>
      <p:sp>
        <p:nvSpPr>
          <p:cNvPr id="13" name="PrefList"/>
          <p:cNvSpPr/>
          <p:nvPr/>
        </p:nvSpPr>
        <p:spPr>
          <a:xfrm>
            <a:off x="4018084" y="2181562"/>
            <a:ext cx="4668715" cy="1334188"/>
          </a:xfrm>
          <a:prstGeom prst="rect">
            <a:avLst/>
          </a:prstGeom>
          <a:solidFill>
            <a:srgbClr val="F4F8FC"/>
          </a:solidFill>
          <a:ln w="9525">
            <a:solidFill>
              <a:srgbClr val="9DC3E0"/>
            </a:solidFill>
            <a:prstDash val="solid"/>
          </a:ln>
        </p:spPr>
        <p:txBody>
          <a:bodyPr wrap="square" lIns="100584" tIns="73152" rIns="100584" bIns="73152" rtlCol="0" anchor="t"/>
          <a:lstStyle/>
          <a:p>
            <a:pPr marL="0" indent="0">
              <a:lnSpc>
                <a:spcPct val="135000"/>
              </a:lnSpc>
              <a:buNone/>
            </a:pPr>
            <a:r>
              <a:rPr lang="ja-JP" altLang="en-US" sz="1050" dirty="0">
                <a:solidFill>
                  <a:srgbClr val="262626"/>
                </a:solidFill>
                <a:latin typeface="Yu Gothic" pitchFamily="34" charset="0"/>
                <a:ea typeface="Yu Gothic" pitchFamily="34" charset="-122"/>
                <a:cs typeface="Yu Gothic" pitchFamily="34" charset="-120"/>
              </a:rPr>
              <a:t>北海道・青森・岩手・宮城・秋田・山形・福島・茨城・栃木・埼玉・千葉・神奈川・新潟・岐阜・滋賀・京都・大阪・兵庫・奈良・和歌山・鳥取・島根・岡山・広島・山口・徳島・香川・愛媛・高知・福岡・佐賀・長崎・熊本・大分・宮崎・鹿児島・沖縄</a:t>
            </a:r>
          </a:p>
        </p:txBody>
      </p:sp>
      <p:sp>
        <p:nvSpPr>
          <p:cNvPr id="20" name="CallToActionBox"/>
          <p:cNvSpPr/>
          <p:nvPr/>
        </p:nvSpPr>
        <p:spPr>
          <a:xfrm>
            <a:off x="4018084" y="3601562"/>
            <a:ext cx="4668716" cy="1038438"/>
          </a:xfrm>
          <a:prstGeom prst="rect">
            <a:avLst/>
          </a:prstGeom>
          <a:solidFill>
            <a:srgbClr val="0E4C81"/>
          </a:solidFill>
          <a:ln/>
        </p:spPr>
        <p:txBody>
          <a:bodyPr wrap="square" lIns="182880" tIns="91440" rIns="182880" bIns="91440" rtlCol="0" anchor="ctr"/>
          <a:lstStyle/>
          <a:p>
            <a:pPr marL="0" indent="0">
              <a:buNone/>
            </a:pPr>
            <a:r>
              <a:rPr lang="ja-JP" altLang="en-US" sz="1400" b="1" spc="200" dirty="0">
                <a:solidFill>
                  <a:srgbClr val="7FCFEF"/>
                </a:solidFill>
                <a:latin typeface="Yu Gothic" pitchFamily="34" charset="0"/>
                <a:ea typeface="Yu Gothic" pitchFamily="34" charset="-122"/>
                <a:cs typeface="Yu Gothic" pitchFamily="34" charset="-120"/>
              </a:rPr>
              <a:t>愛知の審議会に求めること</a:t>
            </a:r>
          </a:p>
          <a:p>
            <a:pPr marL="0" indent="0">
              <a:lnSpc>
                <a:spcPct val="114000"/>
              </a:lnSpc>
              <a:spcBef>
                <a:spcPts val="400"/>
              </a:spcBef>
              <a:buNone/>
            </a:pPr>
            <a:r>
              <a:rPr lang="ja-JP" altLang="en-US" sz="1400" b="1" dirty="0">
                <a:solidFill>
                  <a:srgbClr val="FFFFFF"/>
                </a:solidFill>
                <a:latin typeface="Yu Gothic" pitchFamily="34" charset="0"/>
                <a:ea typeface="Yu Gothic" pitchFamily="34" charset="-122"/>
                <a:cs typeface="Yu Gothic" pitchFamily="34" charset="-120"/>
              </a:rPr>
              <a:t>当事者の声を聴く意見陳述の実施を決断すべき。</a:t>
            </a:r>
          </a:p>
        </p:txBody>
      </p:sp>
      <p:sp>
        <p:nvSpPr>
          <p:cNvPr id="30" name="Caption"/>
          <p:cNvSpPr/>
          <p:nvPr/>
        </p:nvSpPr>
        <p:spPr>
          <a:xfrm>
            <a:off x="457200" y="4600000"/>
            <a:ext cx="2900000" cy="200000"/>
          </a:xfrm>
          <a:prstGeom prst="rect">
            <a:avLst/>
          </a:prstGeom>
          <a:noFill/>
          <a:ln/>
        </p:spPr>
        <p:txBody>
          <a:bodyPr wrap="square" lIns="0" tIns="0" rIns="0" bIns="0" rtlCol="0" anchor="ctr"/>
          <a:lstStyle/>
          <a:p>
            <a:pPr marL="0" indent="0" algn="ctr">
              <a:buNone/>
            </a:pPr>
            <a:r>
              <a:rPr lang="ja-JP" altLang="en-US" sz="850">
                <a:solidFill>
                  <a:srgbClr val="5E5E5E"/>
                </a:solidFill>
                <a:latin typeface="Yu Gothic" pitchFamily="34" charset="0"/>
                <a:ea typeface="Yu Gothic" pitchFamily="34" charset="-122"/>
                <a:cs typeface="Yu Gothic" pitchFamily="34" charset="-120"/>
              </a:rPr>
              <a:t>※ 意見陳述を実施している37道府県（着色部）</a:t>
            </a:r>
          </a:p>
        </p:txBody>
      </p:sp>
      <p:sp>
        <p:nvSpPr>
          <p:cNvPr id="40" name="Footer"/>
          <p:cNvSpPr/>
          <p:nvPr/>
        </p:nvSpPr>
        <p:spPr>
          <a:xfrm>
            <a:off x="457200" y="4828032"/>
            <a:ext cx="6858000" cy="274320"/>
          </a:xfrm>
          <a:prstGeom prst="rect">
            <a:avLst/>
          </a:prstGeom>
          <a:noFill/>
          <a:ln/>
        </p:spPr>
        <p:txBody>
          <a:bodyPr wrap="square" lIns="0" tIns="0" rIns="0" bIns="0" rtlCol="0" anchor="ctr"/>
          <a:lstStyle/>
          <a:p>
            <a:pPr marL="0" indent="0" algn="l">
              <a:buNone/>
            </a:pPr>
            <a:r>
              <a:rPr lang="ja-JP" altLang="en-US" sz="850">
                <a:solidFill>
                  <a:srgbClr val="5E5E5E"/>
                </a:solidFill>
                <a:latin typeface="Yu Gothic" pitchFamily="34" charset="0"/>
                <a:ea typeface="Yu Gothic" pitchFamily="34" charset="-122"/>
                <a:cs typeface="Yu Gothic" pitchFamily="34" charset="-120"/>
              </a:rPr>
              <a:t>愛知県最低生計費試算調査結果（2026年改定版）｜愛労連</a:t>
            </a:r>
            <a:endParaRPr lang="en-US" sz="850"/>
          </a:p>
        </p:txBody>
      </p:sp>
      <p:sp>
        <p:nvSpPr>
          <p:cNvPr id="41" name="PageNum"/>
          <p:cNvSpPr/>
          <p:nvPr/>
        </p:nvSpPr>
        <p:spPr>
          <a:xfrm>
            <a:off x="8321040" y="4828032"/>
            <a:ext cx="548640" cy="274320"/>
          </a:xfrm>
          <a:prstGeom prst="rect">
            <a:avLst/>
          </a:prstGeom>
          <a:noFill/>
          <a:ln/>
        </p:spPr>
        <p:txBody>
          <a:bodyPr wrap="square" lIns="0" tIns="0" rIns="0" bIns="0" rtlCol="0" anchor="ctr"/>
          <a:lstStyle/>
          <a:p>
            <a:pPr marL="0" indent="0" algn="r">
              <a:buNone/>
            </a:pPr>
            <a:r>
              <a:rPr lang="en-US" sz="1100">
                <a:solidFill>
                  <a:srgbClr val="5E5E5E"/>
                </a:solidFill>
                <a:latin typeface="Yu Gothic" pitchFamily="34" charset="0"/>
                <a:ea typeface="Yu Gothic" pitchFamily="34" charset="-122"/>
                <a:cs typeface="Yu Gothic" pitchFamily="34" charset="-120"/>
              </a:rPr>
              <a:t>10</a:t>
            </a:r>
            <a:endParaRPr lang="en-US" sz="1100"/>
          </a:p>
        </p:txBody>
      </p:sp>
      <p:sp>
        <p:nvSpPr>
          <p:cNvPr id="10" name="StatBox"/>
          <p:cNvSpPr/>
          <p:nvPr/>
        </p:nvSpPr>
        <p:spPr>
          <a:xfrm>
            <a:off x="565480" y="959336"/>
            <a:ext cx="1887574" cy="1045310"/>
          </a:xfrm>
          <a:prstGeom prst="rect">
            <a:avLst/>
          </a:prstGeom>
          <a:solidFill>
            <a:srgbClr val="E4F1FA"/>
          </a:solidFill>
          <a:ln w="19050">
            <a:solidFill>
              <a:srgbClr val="1C6FB3"/>
            </a:solidFill>
            <a:prstDash val="solid"/>
          </a:ln>
        </p:spPr>
        <p:txBody>
          <a:bodyPr wrap="square" lIns="91440" tIns="0" rIns="91440" bIns="0" rtlCol="0" anchor="ctr"/>
          <a:lstStyle/>
          <a:p>
            <a:pPr marL="0" indent="0" algn="ctr">
              <a:buNone/>
            </a:pPr>
            <a:r>
              <a:rPr lang="en-US" altLang="ja-JP" sz="3200" b="1" dirty="0">
                <a:solidFill>
                  <a:srgbClr val="1C6FB3"/>
                </a:solidFill>
                <a:latin typeface="Yu Gothic" pitchFamily="34" charset="0"/>
                <a:ea typeface="Yu Gothic" pitchFamily="34" charset="-122"/>
                <a:cs typeface="Yu Gothic" pitchFamily="34" charset="-120"/>
              </a:rPr>
              <a:t>79</a:t>
            </a:r>
            <a:r>
              <a:rPr lang="ja-JP" altLang="en-US" sz="1800" b="1" dirty="0">
                <a:solidFill>
                  <a:srgbClr val="1C6FB3"/>
                </a:solidFill>
                <a:latin typeface="Yu Gothic" pitchFamily="34" charset="0"/>
                <a:ea typeface="Yu Gothic" pitchFamily="34" charset="-122"/>
                <a:cs typeface="Yu Gothic" pitchFamily="34" charset="-120"/>
              </a:rPr>
              <a:t>％</a:t>
            </a:r>
            <a:endParaRPr lang="en-US" altLang="ja-JP" sz="1800" b="1" dirty="0">
              <a:solidFill>
                <a:srgbClr val="1C6FB3"/>
              </a:solidFill>
              <a:latin typeface="Yu Gothic" pitchFamily="34" charset="0"/>
              <a:ea typeface="Yu Gothic" pitchFamily="34" charset="-122"/>
              <a:cs typeface="Yu Gothic" pitchFamily="34" charset="-120"/>
            </a:endParaRPr>
          </a:p>
          <a:p>
            <a:pPr marL="0" indent="0" algn="ctr">
              <a:buNone/>
            </a:pPr>
            <a:r>
              <a:rPr lang="ja-JP" altLang="en-US" sz="1300" b="1" dirty="0">
                <a:solidFill>
                  <a:srgbClr val="262626"/>
                </a:solidFill>
                <a:latin typeface="Yu Gothic" pitchFamily="34" charset="0"/>
                <a:ea typeface="Yu Gothic" pitchFamily="34" charset="-122"/>
                <a:cs typeface="Yu Gothic" pitchFamily="34" charset="-120"/>
              </a:rPr>
              <a:t>　37道府県で実施</a:t>
            </a:r>
            <a:endParaRPr lang="en-US" sz="13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NationalResults">
    <p:bg>
      <p:bgPr>
        <a:solidFill>
          <a:srgbClr val="FFFFFF"/>
        </a:solidFill>
        <a:effectLst/>
      </p:bgPr>
    </p:bg>
    <p:spTree>
      <p:nvGrpSpPr>
        <p:cNvPr id="1" name=""/>
        <p:cNvGrpSpPr/>
        <p:nvPr/>
      </p:nvGrpSpPr>
      <p:grpSpPr>
        <a:xfrm>
          <a:off x="0" y="0"/>
          <a:ext cx="0" cy="0"/>
          <a:chOff x="0" y="0"/>
          <a:chExt cx="0" cy="0"/>
        </a:xfrm>
      </p:grpSpPr>
      <p:sp>
        <p:nvSpPr>
          <p:cNvPr id="2" name="HeaderBar"/>
          <p:cNvSpPr/>
          <p:nvPr/>
        </p:nvSpPr>
        <p:spPr>
          <a:xfrm>
            <a:off x="0" y="0"/>
            <a:ext cx="9144000" cy="841248"/>
          </a:xfrm>
          <a:prstGeom prst="rect">
            <a:avLst/>
          </a:prstGeom>
          <a:solidFill>
            <a:srgbClr val="1C6FB3"/>
          </a:solidFill>
          <a:ln/>
        </p:spPr>
        <p:txBody>
          <a:bodyPr/>
          <a:lstStyle/>
          <a:p>
            <a:endParaRPr lang="ja-JP" altLang="en-US"/>
          </a:p>
        </p:txBody>
      </p:sp>
      <p:sp>
        <p:nvSpPr>
          <p:cNvPr id="3" name="HeaderLine"/>
          <p:cNvSpPr/>
          <p:nvPr/>
        </p:nvSpPr>
        <p:spPr>
          <a:xfrm>
            <a:off x="0" y="841248"/>
            <a:ext cx="9144000" cy="54864"/>
          </a:xfrm>
          <a:prstGeom prst="rect">
            <a:avLst/>
          </a:prstGeom>
          <a:solidFill>
            <a:srgbClr val="36A9E1"/>
          </a:solidFill>
          <a:ln/>
        </p:spPr>
        <p:txBody>
          <a:bodyPr/>
          <a:lstStyle/>
          <a:p>
            <a:endParaRPr lang="ja-JP" altLang="en-US"/>
          </a:p>
        </p:txBody>
      </p:sp>
      <p:sp>
        <p:nvSpPr>
          <p:cNvPr id="4" name="Title"/>
          <p:cNvSpPr/>
          <p:nvPr/>
        </p:nvSpPr>
        <p:spPr>
          <a:xfrm>
            <a:off x="457200" y="0"/>
            <a:ext cx="8229600" cy="841248"/>
          </a:xfrm>
          <a:prstGeom prst="rect">
            <a:avLst/>
          </a:prstGeom>
          <a:noFill/>
          <a:ln/>
        </p:spPr>
        <p:txBody>
          <a:bodyPr wrap="square" lIns="0" tIns="0" rIns="0" bIns="0" rtlCol="0" anchor="ctr"/>
          <a:lstStyle/>
          <a:p>
            <a:pPr marL="0" indent="0" algn="l">
              <a:buNone/>
            </a:pPr>
            <a:r>
              <a:rPr lang="ja-JP" altLang="en-US" sz="2500" b="1" dirty="0">
                <a:solidFill>
                  <a:srgbClr val="FFFFFF"/>
                </a:solidFill>
                <a:latin typeface="Yu Gothic" pitchFamily="34" charset="0"/>
                <a:ea typeface="Yu Gothic" pitchFamily="34" charset="-122"/>
                <a:cs typeface="Yu Gothic" pitchFamily="34" charset="-120"/>
              </a:rPr>
              <a:t>全国の最低生計費試算結果 — 時給1,800円前後が必要</a:t>
            </a:r>
            <a:endParaRPr lang="en-US" sz="2500" dirty="0"/>
          </a:p>
        </p:txBody>
      </p:sp>
      <p:sp>
        <p:nvSpPr>
          <p:cNvPr id="5" name="Intro"/>
          <p:cNvSpPr/>
          <p:nvPr/>
        </p:nvSpPr>
        <p:spPr>
          <a:xfrm>
            <a:off x="457200" y="1000000"/>
            <a:ext cx="8229600" cy="620000"/>
          </a:xfrm>
          <a:prstGeom prst="rect">
            <a:avLst/>
          </a:prstGeom>
          <a:noFill/>
          <a:ln/>
        </p:spPr>
        <p:txBody>
          <a:bodyPr wrap="square" lIns="0" tIns="0" rIns="0" bIns="0" rtlCol="0" anchor="ctr"/>
          <a:lstStyle/>
          <a:p>
            <a:pPr marL="0" indent="0">
              <a:lnSpc>
                <a:spcPct val="108000"/>
              </a:lnSpc>
              <a:buNone/>
            </a:pPr>
            <a:r>
              <a:rPr lang="ja-JP" altLang="en-US" sz="1200" dirty="0">
                <a:solidFill>
                  <a:srgbClr val="262626"/>
                </a:solidFill>
                <a:latin typeface="Yu Gothic" pitchFamily="34" charset="0"/>
                <a:ea typeface="Yu Gothic" pitchFamily="34" charset="-122"/>
                <a:cs typeface="Yu Gothic" pitchFamily="34" charset="-120"/>
              </a:rPr>
              <a:t>25歳・単身・賃貸ワンルームでの試算（全労連）。発表時期の新しい順に並べた。</a:t>
            </a:r>
            <a:r>
              <a:rPr lang="ja-JP" altLang="en-US" sz="1200" b="1" dirty="0">
                <a:solidFill>
                  <a:srgbClr val="1C6FB3"/>
                </a:solidFill>
                <a:latin typeface="Yu Gothic" pitchFamily="34" charset="0"/>
                <a:ea typeface="Yu Gothic" pitchFamily="34" charset="-122"/>
                <a:cs typeface="Yu Gothic" pitchFamily="34" charset="-120"/>
              </a:rPr>
              <a:t>2025年1月以降の調査では、最低生計費はいずれも時給1,800円〜1,900円超</a:t>
            </a:r>
            <a:r>
              <a:rPr lang="ja-JP" altLang="en-US" sz="1200" dirty="0">
                <a:solidFill>
                  <a:srgbClr val="262626"/>
                </a:solidFill>
                <a:latin typeface="Yu Gothic" pitchFamily="34" charset="0"/>
                <a:ea typeface="Yu Gothic" pitchFamily="34" charset="-122"/>
                <a:cs typeface="Yu Gothic" pitchFamily="34" charset="-120"/>
              </a:rPr>
              <a:t>。現行の最低賃金（2025年改定額）を大きく上回る。</a:t>
            </a:r>
            <a:endParaRPr lang="en-US" sz="1200" dirty="0"/>
          </a:p>
        </p:txBody>
      </p:sp>
      <p:sp>
        <p:nvSpPr>
          <p:cNvPr id="60" name="Swatch60"/>
          <p:cNvSpPr/>
          <p:nvPr/>
        </p:nvSpPr>
        <p:spPr>
          <a:xfrm>
            <a:off x="457200" y="1655000"/>
            <a:ext cx="150000" cy="150000"/>
          </a:xfrm>
          <a:prstGeom prst="rect">
            <a:avLst/>
          </a:prstGeom>
          <a:solidFill>
            <a:srgbClr val="D6E9F8"/>
          </a:solidFill>
          <a:ln w="9525">
            <a:solidFill>
              <a:srgbClr val="1C6FB3"/>
            </a:solidFill>
          </a:ln>
        </p:spPr>
        <p:txBody>
          <a:bodyPr/>
          <a:lstStyle/>
          <a:p>
            <a:endParaRPr lang="ja-JP" altLang="en-US"/>
          </a:p>
        </p:txBody>
      </p:sp>
      <p:sp>
        <p:nvSpPr>
          <p:cNvPr id="61" name="LegendLabel61"/>
          <p:cNvSpPr/>
          <p:nvPr/>
        </p:nvSpPr>
        <p:spPr>
          <a:xfrm>
            <a:off x="647200" y="1625000"/>
            <a:ext cx="1700000" cy="210000"/>
          </a:xfrm>
          <a:prstGeom prst="rect">
            <a:avLst/>
          </a:prstGeom>
          <a:noFill/>
          <a:ln/>
        </p:spPr>
        <p:txBody>
          <a:bodyPr wrap="square" lIns="0" tIns="0" rIns="0" bIns="0" rtlCol="0" anchor="ctr"/>
          <a:lstStyle/>
          <a:p>
            <a:pPr marL="0" indent="0" algn="l">
              <a:buNone/>
            </a:pPr>
            <a:r>
              <a:rPr lang="ja-JP" altLang="en-US" sz="1000">
                <a:solidFill>
                  <a:srgbClr val="262626"/>
                </a:solidFill>
                <a:latin typeface="Yu Gothic" pitchFamily="34" charset="0"/>
                <a:ea typeface="Yu Gothic" pitchFamily="34" charset="-122"/>
                <a:cs typeface="Yu Gothic" pitchFamily="34" charset="-120"/>
              </a:rPr>
              <a:t>2025年以降に発表</a:t>
            </a:r>
          </a:p>
        </p:txBody>
      </p:sp>
      <p:sp>
        <p:nvSpPr>
          <p:cNvPr id="62" name="Swatch62"/>
          <p:cNvSpPr/>
          <p:nvPr/>
        </p:nvSpPr>
        <p:spPr>
          <a:xfrm>
            <a:off x="2480000" y="1655000"/>
            <a:ext cx="150000" cy="150000"/>
          </a:xfrm>
          <a:prstGeom prst="rect">
            <a:avLst/>
          </a:prstGeom>
          <a:solidFill>
            <a:srgbClr val="F2F2F2"/>
          </a:solidFill>
          <a:ln w="9525">
            <a:solidFill>
              <a:srgbClr val="B0B0B0"/>
            </a:solidFill>
          </a:ln>
        </p:spPr>
        <p:txBody>
          <a:bodyPr/>
          <a:lstStyle/>
          <a:p>
            <a:endParaRPr lang="ja-JP" altLang="en-US"/>
          </a:p>
        </p:txBody>
      </p:sp>
      <p:sp>
        <p:nvSpPr>
          <p:cNvPr id="63" name="LegendLabel63"/>
          <p:cNvSpPr/>
          <p:nvPr/>
        </p:nvSpPr>
        <p:spPr>
          <a:xfrm>
            <a:off x="2670000" y="1625000"/>
            <a:ext cx="1700000" cy="210000"/>
          </a:xfrm>
          <a:prstGeom prst="rect">
            <a:avLst/>
          </a:prstGeom>
          <a:noFill/>
          <a:ln/>
        </p:spPr>
        <p:txBody>
          <a:bodyPr wrap="square" lIns="0" tIns="0" rIns="0" bIns="0" rtlCol="0" anchor="ctr"/>
          <a:lstStyle/>
          <a:p>
            <a:pPr marL="0" indent="0" algn="l">
              <a:buNone/>
            </a:pPr>
            <a:r>
              <a:rPr lang="ja-JP" altLang="en-US" sz="1000">
                <a:solidFill>
                  <a:srgbClr val="262626"/>
                </a:solidFill>
                <a:latin typeface="Yu Gothic" pitchFamily="34" charset="0"/>
                <a:ea typeface="Yu Gothic" pitchFamily="34" charset="-122"/>
                <a:cs typeface="Yu Gothic" pitchFamily="34" charset="-120"/>
              </a:rPr>
              <a:t>2024年以前に発表</a:t>
            </a:r>
          </a:p>
        </p:txBody>
      </p:sp>
      <p:graphicFrame>
        <p:nvGraphicFramePr>
          <p:cNvPr id="50" name="ResultsLeft"/>
          <p:cNvGraphicFramePr/>
          <p:nvPr>
            <p:extLst>
              <p:ext uri="{D42A27DB-BD31-4B8C-83A1-F6EECF244321}">
                <p14:modId xmlns:p14="http://schemas.microsoft.com/office/powerpoint/2010/main" val="3676122056"/>
              </p:ext>
            </p:extLst>
          </p:nvPr>
        </p:nvGraphicFramePr>
        <p:xfrm>
          <a:off x="457200" y="1840000"/>
          <a:ext cx="3950000" cy="2606020"/>
        </p:xfrm>
        <a:graphic>
          <a:graphicData uri="http://schemas.openxmlformats.org/drawingml/2006/table">
            <a:tbl>
              <a:tblPr firstRow="1"/>
              <a:tblGrid>
                <a:gridCol w="1000000">
                  <a:extLst>
                    <a:ext uri="{9D8B030D-6E8A-4147-A177-3AD203B41FA5}">
                      <a16:colId xmlns:a16="http://schemas.microsoft.com/office/drawing/2014/main" val="20000"/>
                    </a:ext>
                  </a:extLst>
                </a:gridCol>
                <a:gridCol w="950000">
                  <a:extLst>
                    <a:ext uri="{9D8B030D-6E8A-4147-A177-3AD203B41FA5}">
                      <a16:colId xmlns:a16="http://schemas.microsoft.com/office/drawing/2014/main" val="20001"/>
                    </a:ext>
                  </a:extLst>
                </a:gridCol>
                <a:gridCol w="820000">
                  <a:extLst>
                    <a:ext uri="{9D8B030D-6E8A-4147-A177-3AD203B41FA5}">
                      <a16:colId xmlns:a16="http://schemas.microsoft.com/office/drawing/2014/main" val="20002"/>
                    </a:ext>
                  </a:extLst>
                </a:gridCol>
                <a:gridCol w="1180000">
                  <a:extLst>
                    <a:ext uri="{9D8B030D-6E8A-4147-A177-3AD203B41FA5}">
                      <a16:colId xmlns:a16="http://schemas.microsoft.com/office/drawing/2014/main" val="20003"/>
                    </a:ext>
                  </a:extLst>
                </a:gridCol>
              </a:tblGrid>
              <a:tr h="160000">
                <a:tc>
                  <a:txBody>
                    <a:bodyPr/>
                    <a:lstStyle/>
                    <a:p>
                      <a:pPr marL="0" indent="0" algn="ctr">
                        <a:buNone/>
                      </a:pPr>
                      <a:r>
                        <a:rPr lang="ja-JP" altLang="en-US" sz="850" b="1">
                          <a:solidFill>
                            <a:srgbClr val="FFFFFF"/>
                          </a:solidFill>
                          <a:latin typeface="Yu Gothic" pitchFamily="34" charset="0"/>
                          <a:ea typeface="Yu Gothic" pitchFamily="34" charset="-122"/>
                          <a:cs typeface="Yu Gothic" pitchFamily="34" charset="-120"/>
                        </a:rPr>
                        <a:t>都道府県</a:t>
                      </a:r>
                    </a:p>
                  </a:txBody>
                  <a:tcPr marL="27432" marR="27432" marT="9144" marB="9144" anchor="ctr">
                    <a:solidFill>
                      <a:srgbClr val="1C6FB3"/>
                    </a:solidFill>
                  </a:tcPr>
                </a:tc>
                <a:tc>
                  <a:txBody>
                    <a:bodyPr/>
                    <a:lstStyle/>
                    <a:p>
                      <a:pPr marL="0" indent="0" algn="ctr">
                        <a:buNone/>
                      </a:pPr>
                      <a:r>
                        <a:rPr lang="ja-JP" altLang="en-US" sz="850" b="1">
                          <a:solidFill>
                            <a:srgbClr val="FFFFFF"/>
                          </a:solidFill>
                          <a:latin typeface="Yu Gothic" pitchFamily="34" charset="0"/>
                          <a:ea typeface="Yu Gothic" pitchFamily="34" charset="-122"/>
                          <a:cs typeface="Yu Gothic" pitchFamily="34" charset="-120"/>
                        </a:rPr>
                        <a:t>生計費</a:t>
                      </a:r>
                    </a:p>
                  </a:txBody>
                  <a:tcPr marL="27432" marR="27432" marT="9144" marB="9144" anchor="ctr">
                    <a:solidFill>
                      <a:srgbClr val="1C6FB3"/>
                    </a:solidFill>
                  </a:tcPr>
                </a:tc>
                <a:tc>
                  <a:txBody>
                    <a:bodyPr/>
                    <a:lstStyle/>
                    <a:p>
                      <a:pPr marL="0" indent="0" algn="ctr">
                        <a:buNone/>
                      </a:pPr>
                      <a:r>
                        <a:rPr lang="ja-JP" altLang="en-US" sz="850" b="1">
                          <a:solidFill>
                            <a:srgbClr val="FFFFFF"/>
                          </a:solidFill>
                          <a:latin typeface="Yu Gothic" pitchFamily="34" charset="0"/>
                          <a:ea typeface="Yu Gothic" pitchFamily="34" charset="-122"/>
                          <a:cs typeface="Yu Gothic" pitchFamily="34" charset="-120"/>
                        </a:rPr>
                        <a:t>最賃</a:t>
                      </a:r>
                    </a:p>
                  </a:txBody>
                  <a:tcPr marL="27432" marR="27432" marT="9144" marB="9144" anchor="ctr">
                    <a:solidFill>
                      <a:srgbClr val="1C6FB3"/>
                    </a:solidFill>
                  </a:tcPr>
                </a:tc>
                <a:tc>
                  <a:txBody>
                    <a:bodyPr/>
                    <a:lstStyle/>
                    <a:p>
                      <a:pPr marL="0" indent="0" algn="ctr">
                        <a:buNone/>
                      </a:pPr>
                      <a:r>
                        <a:rPr lang="ja-JP" altLang="en-US" sz="850" b="1">
                          <a:solidFill>
                            <a:srgbClr val="FFFFFF"/>
                          </a:solidFill>
                          <a:latin typeface="Yu Gothic" pitchFamily="34" charset="0"/>
                          <a:ea typeface="Yu Gothic" pitchFamily="34" charset="-122"/>
                          <a:cs typeface="Yu Gothic" pitchFamily="34" charset="-120"/>
                        </a:rPr>
                        <a:t>発表時期</a:t>
                      </a:r>
                    </a:p>
                  </a:txBody>
                  <a:tcPr marL="27432" marR="27432" marT="9144" marB="9144" anchor="ctr">
                    <a:solidFill>
                      <a:srgbClr val="1C6FB3"/>
                    </a:solidFill>
                  </a:tcPr>
                </a:tc>
                <a:extLst>
                  <a:ext uri="{0D108BD9-81ED-4DB2-BD59-A6C34878D82A}">
                    <a16:rowId xmlns:a16="http://schemas.microsoft.com/office/drawing/2014/main" val="10000"/>
                  </a:ext>
                </a:extLst>
              </a:tr>
              <a:tr h="160000">
                <a:tc>
                  <a:txBody>
                    <a:bodyPr/>
                    <a:lstStyle/>
                    <a:p>
                      <a:pPr marL="0" indent="0" algn="l">
                        <a:buNone/>
                      </a:pPr>
                      <a:r>
                        <a:rPr lang="ja-JP" altLang="en-US" sz="900" b="1">
                          <a:solidFill>
                            <a:srgbClr val="1C6FB3"/>
                          </a:solidFill>
                          <a:latin typeface="Yu Gothic" pitchFamily="34" charset="0"/>
                          <a:ea typeface="Yu Gothic" pitchFamily="34" charset="-122"/>
                          <a:cs typeface="Yu Gothic" pitchFamily="34" charset="-120"/>
                        </a:rPr>
                        <a:t>愛知</a:t>
                      </a:r>
                    </a:p>
                  </a:txBody>
                  <a:tcPr marL="27432" marR="27432" marT="9144" marB="9144" anchor="ctr">
                    <a:solidFill>
                      <a:srgbClr val="D6E9F8"/>
                    </a:solidFill>
                  </a:tcPr>
                </a:tc>
                <a:tc>
                  <a:txBody>
                    <a:bodyPr/>
                    <a:lstStyle/>
                    <a:p>
                      <a:pPr marL="0" indent="0" algn="ctr">
                        <a:buNone/>
                      </a:pPr>
                      <a:r>
                        <a:rPr lang="ja-JP" altLang="en-US" sz="950" b="1">
                          <a:solidFill>
                            <a:srgbClr val="C0392B"/>
                          </a:solidFill>
                          <a:latin typeface="Yu Gothic" pitchFamily="34" charset="0"/>
                          <a:ea typeface="Yu Gothic" pitchFamily="34" charset="-122"/>
                          <a:cs typeface="Yu Gothic" pitchFamily="34" charset="-120"/>
                        </a:rPr>
                        <a:t>1,889</a:t>
                      </a:r>
                    </a:p>
                  </a:txBody>
                  <a:tcPr marL="27432" marR="27432" marT="9144" marB="9144" anchor="ctr">
                    <a:solidFill>
                      <a:srgbClr val="D6E9F8"/>
                    </a:solidFill>
                  </a:tcPr>
                </a:tc>
                <a:tc>
                  <a:txBody>
                    <a:bodyPr/>
                    <a:lstStyle/>
                    <a:p>
                      <a:pPr marL="0" indent="0" algn="ctr">
                        <a:buNone/>
                      </a:pPr>
                      <a:r>
                        <a:rPr lang="ja-JP" altLang="en-US" sz="900">
                          <a:solidFill>
                            <a:srgbClr val="5E5E5E"/>
                          </a:solidFill>
                          <a:latin typeface="Yu Gothic" pitchFamily="34" charset="0"/>
                          <a:ea typeface="Yu Gothic" pitchFamily="34" charset="-122"/>
                          <a:cs typeface="Yu Gothic" pitchFamily="34" charset="-120"/>
                        </a:rPr>
                        <a:t>1,140</a:t>
                      </a:r>
                    </a:p>
                  </a:txBody>
                  <a:tcPr marL="27432" marR="27432" marT="9144" marB="9144" anchor="ctr">
                    <a:solidFill>
                      <a:srgbClr val="D6E9F8"/>
                    </a:solidFill>
                  </a:tcPr>
                </a:tc>
                <a:tc>
                  <a:txBody>
                    <a:bodyPr/>
                    <a:lstStyle/>
                    <a:p>
                      <a:pPr marL="0" indent="0" algn="ctr">
                        <a:buNone/>
                      </a:pPr>
                      <a:r>
                        <a:rPr lang="ja-JP" altLang="en-US" sz="850" b="1">
                          <a:solidFill>
                            <a:srgbClr val="1C6FB3"/>
                          </a:solidFill>
                          <a:latin typeface="Yu Gothic" pitchFamily="34" charset="0"/>
                          <a:ea typeface="Yu Gothic" pitchFamily="34" charset="-122"/>
                          <a:cs typeface="Yu Gothic" pitchFamily="34" charset="-120"/>
                        </a:rPr>
                        <a:t>2026年6月</a:t>
                      </a:r>
                    </a:p>
                  </a:txBody>
                  <a:tcPr marL="27432" marR="27432" marT="9144" marB="9144" anchor="ctr">
                    <a:solidFill>
                      <a:srgbClr val="D6E9F8"/>
                    </a:solidFill>
                  </a:tcPr>
                </a:tc>
                <a:extLst>
                  <a:ext uri="{0D108BD9-81ED-4DB2-BD59-A6C34878D82A}">
                    <a16:rowId xmlns:a16="http://schemas.microsoft.com/office/drawing/2014/main" val="10001"/>
                  </a:ext>
                </a:extLst>
              </a:tr>
              <a:tr h="160000">
                <a:tc>
                  <a:txBody>
                    <a:bodyPr/>
                    <a:lstStyle/>
                    <a:p>
                      <a:pPr marL="0" indent="0" algn="l">
                        <a:buNone/>
                      </a:pPr>
                      <a:r>
                        <a:rPr lang="ja-JP" altLang="en-US" sz="900">
                          <a:solidFill>
                            <a:srgbClr val="262626"/>
                          </a:solidFill>
                          <a:latin typeface="Yu Gothic" pitchFamily="34" charset="0"/>
                          <a:ea typeface="Yu Gothic" pitchFamily="34" charset="-122"/>
                          <a:cs typeface="Yu Gothic" pitchFamily="34" charset="-120"/>
                        </a:rPr>
                        <a:t>高知</a:t>
                      </a:r>
                    </a:p>
                  </a:txBody>
                  <a:tcPr marL="27432" marR="27432" marT="9144" marB="9144" anchor="ctr">
                    <a:solidFill>
                      <a:srgbClr val="D6E9F8"/>
                    </a:solidFill>
                  </a:tcPr>
                </a:tc>
                <a:tc>
                  <a:txBody>
                    <a:bodyPr/>
                    <a:lstStyle/>
                    <a:p>
                      <a:pPr marL="0" indent="0" algn="ctr">
                        <a:buNone/>
                      </a:pPr>
                      <a:r>
                        <a:rPr lang="ja-JP" altLang="en-US" sz="950" b="1">
                          <a:solidFill>
                            <a:srgbClr val="C0392B"/>
                          </a:solidFill>
                          <a:latin typeface="Yu Gothic" pitchFamily="34" charset="0"/>
                          <a:ea typeface="Yu Gothic" pitchFamily="34" charset="-122"/>
                          <a:cs typeface="Yu Gothic" pitchFamily="34" charset="-120"/>
                        </a:rPr>
                        <a:t>1,944</a:t>
                      </a:r>
                    </a:p>
                  </a:txBody>
                  <a:tcPr marL="27432" marR="27432" marT="9144" marB="9144" anchor="ctr">
                    <a:solidFill>
                      <a:srgbClr val="D6E9F8"/>
                    </a:solidFill>
                  </a:tcPr>
                </a:tc>
                <a:tc>
                  <a:txBody>
                    <a:bodyPr/>
                    <a:lstStyle/>
                    <a:p>
                      <a:pPr marL="0" indent="0" algn="ctr">
                        <a:buNone/>
                      </a:pPr>
                      <a:r>
                        <a:rPr lang="ja-JP" altLang="en-US" sz="900">
                          <a:solidFill>
                            <a:srgbClr val="5E5E5E"/>
                          </a:solidFill>
                          <a:latin typeface="Yu Gothic" pitchFamily="34" charset="0"/>
                          <a:ea typeface="Yu Gothic" pitchFamily="34" charset="-122"/>
                          <a:cs typeface="Yu Gothic" pitchFamily="34" charset="-120"/>
                        </a:rPr>
                        <a:t>1,023</a:t>
                      </a:r>
                    </a:p>
                  </a:txBody>
                  <a:tcPr marL="27432" marR="27432" marT="9144" marB="9144" anchor="ctr">
                    <a:solidFill>
                      <a:srgbClr val="D6E9F8"/>
                    </a:solidFill>
                  </a:tcPr>
                </a:tc>
                <a:tc>
                  <a:txBody>
                    <a:bodyPr/>
                    <a:lstStyle/>
                    <a:p>
                      <a:pPr marL="0" indent="0" algn="ctr">
                        <a:buNone/>
                      </a:pPr>
                      <a:r>
                        <a:rPr lang="ja-JP" altLang="en-US" sz="850" b="1">
                          <a:solidFill>
                            <a:srgbClr val="1C6FB3"/>
                          </a:solidFill>
                          <a:latin typeface="Yu Gothic" pitchFamily="34" charset="0"/>
                          <a:ea typeface="Yu Gothic" pitchFamily="34" charset="-122"/>
                          <a:cs typeface="Yu Gothic" pitchFamily="34" charset="-120"/>
                        </a:rPr>
                        <a:t>2026年6月</a:t>
                      </a:r>
                    </a:p>
                  </a:txBody>
                  <a:tcPr marL="27432" marR="27432" marT="9144" marB="9144" anchor="ctr">
                    <a:solidFill>
                      <a:srgbClr val="D6E9F8"/>
                    </a:solidFill>
                  </a:tcPr>
                </a:tc>
                <a:extLst>
                  <a:ext uri="{0D108BD9-81ED-4DB2-BD59-A6C34878D82A}">
                    <a16:rowId xmlns:a16="http://schemas.microsoft.com/office/drawing/2014/main" val="10002"/>
                  </a:ext>
                </a:extLst>
              </a:tr>
              <a:tr h="160000">
                <a:tc>
                  <a:txBody>
                    <a:bodyPr/>
                    <a:lstStyle/>
                    <a:p>
                      <a:pPr marL="0" indent="0" algn="l">
                        <a:buNone/>
                      </a:pPr>
                      <a:r>
                        <a:rPr lang="ja-JP" altLang="en-US" sz="900">
                          <a:solidFill>
                            <a:srgbClr val="262626"/>
                          </a:solidFill>
                          <a:latin typeface="Yu Gothic" pitchFamily="34" charset="0"/>
                          <a:ea typeface="Yu Gothic" pitchFamily="34" charset="-122"/>
                          <a:cs typeface="Yu Gothic" pitchFamily="34" charset="-120"/>
                        </a:rPr>
                        <a:t>宮崎</a:t>
                      </a:r>
                    </a:p>
                  </a:txBody>
                  <a:tcPr marL="27432" marR="27432" marT="9144" marB="9144" anchor="ctr">
                    <a:solidFill>
                      <a:srgbClr val="D6E9F8"/>
                    </a:solidFill>
                  </a:tcPr>
                </a:tc>
                <a:tc>
                  <a:txBody>
                    <a:bodyPr/>
                    <a:lstStyle/>
                    <a:p>
                      <a:pPr marL="0" indent="0" algn="ctr">
                        <a:buNone/>
                      </a:pPr>
                      <a:r>
                        <a:rPr lang="ja-JP" altLang="en-US" sz="950" b="1">
                          <a:solidFill>
                            <a:srgbClr val="C0392B"/>
                          </a:solidFill>
                          <a:latin typeface="Yu Gothic" pitchFamily="34" charset="0"/>
                          <a:ea typeface="Yu Gothic" pitchFamily="34" charset="-122"/>
                          <a:cs typeface="Yu Gothic" pitchFamily="34" charset="-120"/>
                        </a:rPr>
                        <a:t>1,895</a:t>
                      </a:r>
                    </a:p>
                  </a:txBody>
                  <a:tcPr marL="27432" marR="27432" marT="9144" marB="9144" anchor="ctr">
                    <a:solidFill>
                      <a:srgbClr val="D6E9F8"/>
                    </a:solidFill>
                  </a:tcPr>
                </a:tc>
                <a:tc>
                  <a:txBody>
                    <a:bodyPr/>
                    <a:lstStyle/>
                    <a:p>
                      <a:pPr marL="0" indent="0" algn="ctr">
                        <a:buNone/>
                      </a:pPr>
                      <a:r>
                        <a:rPr lang="ja-JP" altLang="en-US" sz="900">
                          <a:solidFill>
                            <a:srgbClr val="5E5E5E"/>
                          </a:solidFill>
                          <a:latin typeface="Yu Gothic" pitchFamily="34" charset="0"/>
                          <a:ea typeface="Yu Gothic" pitchFamily="34" charset="-122"/>
                          <a:cs typeface="Yu Gothic" pitchFamily="34" charset="-120"/>
                        </a:rPr>
                        <a:t>1,023</a:t>
                      </a:r>
                    </a:p>
                  </a:txBody>
                  <a:tcPr marL="27432" marR="27432" marT="9144" marB="9144" anchor="ctr">
                    <a:solidFill>
                      <a:srgbClr val="D6E9F8"/>
                    </a:solidFill>
                  </a:tcPr>
                </a:tc>
                <a:tc>
                  <a:txBody>
                    <a:bodyPr/>
                    <a:lstStyle/>
                    <a:p>
                      <a:pPr marL="0" indent="0" algn="ctr">
                        <a:buNone/>
                      </a:pPr>
                      <a:r>
                        <a:rPr lang="ja-JP" altLang="en-US" sz="850" b="1">
                          <a:solidFill>
                            <a:srgbClr val="1C6FB3"/>
                          </a:solidFill>
                          <a:latin typeface="Yu Gothic" pitchFamily="34" charset="0"/>
                          <a:ea typeface="Yu Gothic" pitchFamily="34" charset="-122"/>
                          <a:cs typeface="Yu Gothic" pitchFamily="34" charset="-120"/>
                        </a:rPr>
                        <a:t>2026年6月</a:t>
                      </a:r>
                    </a:p>
                  </a:txBody>
                  <a:tcPr marL="27432" marR="27432" marT="9144" marB="9144" anchor="ctr">
                    <a:solidFill>
                      <a:srgbClr val="D6E9F8"/>
                    </a:solidFill>
                  </a:tcPr>
                </a:tc>
                <a:extLst>
                  <a:ext uri="{0D108BD9-81ED-4DB2-BD59-A6C34878D82A}">
                    <a16:rowId xmlns:a16="http://schemas.microsoft.com/office/drawing/2014/main" val="10003"/>
                  </a:ext>
                </a:extLst>
              </a:tr>
              <a:tr h="160000">
                <a:tc>
                  <a:txBody>
                    <a:bodyPr/>
                    <a:lstStyle/>
                    <a:p>
                      <a:pPr marL="0" indent="0" algn="l">
                        <a:buNone/>
                      </a:pPr>
                      <a:r>
                        <a:rPr lang="ja-JP" altLang="en-US" sz="900">
                          <a:solidFill>
                            <a:srgbClr val="262626"/>
                          </a:solidFill>
                          <a:latin typeface="Yu Gothic" pitchFamily="34" charset="0"/>
                          <a:ea typeface="Yu Gothic" pitchFamily="34" charset="-122"/>
                          <a:cs typeface="Yu Gothic" pitchFamily="34" charset="-120"/>
                        </a:rPr>
                        <a:t>青森</a:t>
                      </a:r>
                    </a:p>
                  </a:txBody>
                  <a:tcPr marL="27432" marR="27432" marT="9144" marB="9144" anchor="ctr">
                    <a:solidFill>
                      <a:srgbClr val="D6E9F8"/>
                    </a:solidFill>
                  </a:tcPr>
                </a:tc>
                <a:tc>
                  <a:txBody>
                    <a:bodyPr/>
                    <a:lstStyle/>
                    <a:p>
                      <a:pPr marL="0" indent="0" algn="ctr">
                        <a:buNone/>
                      </a:pPr>
                      <a:r>
                        <a:rPr lang="ja-JP" altLang="en-US" sz="950" b="1">
                          <a:solidFill>
                            <a:srgbClr val="C0392B"/>
                          </a:solidFill>
                          <a:latin typeface="Yu Gothic" pitchFamily="34" charset="0"/>
                          <a:ea typeface="Yu Gothic" pitchFamily="34" charset="-122"/>
                          <a:cs typeface="Yu Gothic" pitchFamily="34" charset="-120"/>
                        </a:rPr>
                        <a:t>1,840</a:t>
                      </a:r>
                    </a:p>
                  </a:txBody>
                  <a:tcPr marL="27432" marR="27432" marT="9144" marB="9144" anchor="ctr">
                    <a:solidFill>
                      <a:srgbClr val="D6E9F8"/>
                    </a:solidFill>
                  </a:tcPr>
                </a:tc>
                <a:tc>
                  <a:txBody>
                    <a:bodyPr/>
                    <a:lstStyle/>
                    <a:p>
                      <a:pPr marL="0" indent="0" algn="ctr">
                        <a:buNone/>
                      </a:pPr>
                      <a:r>
                        <a:rPr lang="ja-JP" altLang="en-US" sz="900">
                          <a:solidFill>
                            <a:srgbClr val="5E5E5E"/>
                          </a:solidFill>
                          <a:latin typeface="Yu Gothic" pitchFamily="34" charset="0"/>
                          <a:ea typeface="Yu Gothic" pitchFamily="34" charset="-122"/>
                          <a:cs typeface="Yu Gothic" pitchFamily="34" charset="-120"/>
                        </a:rPr>
                        <a:t>1,029</a:t>
                      </a:r>
                    </a:p>
                  </a:txBody>
                  <a:tcPr marL="27432" marR="27432" marT="9144" marB="9144" anchor="ctr">
                    <a:solidFill>
                      <a:srgbClr val="D6E9F8"/>
                    </a:solidFill>
                  </a:tcPr>
                </a:tc>
                <a:tc>
                  <a:txBody>
                    <a:bodyPr/>
                    <a:lstStyle/>
                    <a:p>
                      <a:pPr marL="0" indent="0" algn="ctr">
                        <a:buNone/>
                      </a:pPr>
                      <a:r>
                        <a:rPr lang="ja-JP" altLang="en-US" sz="850" b="1">
                          <a:solidFill>
                            <a:srgbClr val="1C6FB3"/>
                          </a:solidFill>
                          <a:latin typeface="Yu Gothic" pitchFamily="34" charset="0"/>
                          <a:ea typeface="Yu Gothic" pitchFamily="34" charset="-122"/>
                          <a:cs typeface="Yu Gothic" pitchFamily="34" charset="-120"/>
                        </a:rPr>
                        <a:t>2026年5月</a:t>
                      </a:r>
                    </a:p>
                  </a:txBody>
                  <a:tcPr marL="27432" marR="27432" marT="9144" marB="9144" anchor="ctr">
                    <a:solidFill>
                      <a:srgbClr val="D6E9F8"/>
                    </a:solidFill>
                  </a:tcPr>
                </a:tc>
                <a:extLst>
                  <a:ext uri="{0D108BD9-81ED-4DB2-BD59-A6C34878D82A}">
                    <a16:rowId xmlns:a16="http://schemas.microsoft.com/office/drawing/2014/main" val="10004"/>
                  </a:ext>
                </a:extLst>
              </a:tr>
              <a:tr h="160000">
                <a:tc>
                  <a:txBody>
                    <a:bodyPr/>
                    <a:lstStyle/>
                    <a:p>
                      <a:pPr marL="0" indent="0" algn="l">
                        <a:buNone/>
                      </a:pPr>
                      <a:r>
                        <a:rPr lang="ja-JP" altLang="en-US" sz="900">
                          <a:solidFill>
                            <a:srgbClr val="262626"/>
                          </a:solidFill>
                          <a:latin typeface="Yu Gothic" pitchFamily="34" charset="0"/>
                          <a:ea typeface="Yu Gothic" pitchFamily="34" charset="-122"/>
                          <a:cs typeface="Yu Gothic" pitchFamily="34" charset="-120"/>
                        </a:rPr>
                        <a:t>秋田</a:t>
                      </a:r>
                    </a:p>
                  </a:txBody>
                  <a:tcPr marL="27432" marR="27432" marT="9144" marB="9144" anchor="ctr">
                    <a:solidFill>
                      <a:srgbClr val="D6E9F8"/>
                    </a:solidFill>
                  </a:tcPr>
                </a:tc>
                <a:tc>
                  <a:txBody>
                    <a:bodyPr/>
                    <a:lstStyle/>
                    <a:p>
                      <a:pPr marL="0" indent="0" algn="ctr">
                        <a:buNone/>
                      </a:pPr>
                      <a:r>
                        <a:rPr lang="ja-JP" altLang="en-US" sz="950" b="1">
                          <a:solidFill>
                            <a:srgbClr val="C0392B"/>
                          </a:solidFill>
                          <a:latin typeface="Yu Gothic" pitchFamily="34" charset="0"/>
                          <a:ea typeface="Yu Gothic" pitchFamily="34" charset="-122"/>
                          <a:cs typeface="Yu Gothic" pitchFamily="34" charset="-120"/>
                        </a:rPr>
                        <a:t>1,880</a:t>
                      </a:r>
                    </a:p>
                  </a:txBody>
                  <a:tcPr marL="27432" marR="27432" marT="9144" marB="9144" anchor="ctr">
                    <a:solidFill>
                      <a:srgbClr val="D6E9F8"/>
                    </a:solidFill>
                  </a:tcPr>
                </a:tc>
                <a:tc>
                  <a:txBody>
                    <a:bodyPr/>
                    <a:lstStyle/>
                    <a:p>
                      <a:pPr marL="0" indent="0" algn="ctr">
                        <a:buNone/>
                      </a:pPr>
                      <a:r>
                        <a:rPr lang="ja-JP" altLang="en-US" sz="900">
                          <a:solidFill>
                            <a:srgbClr val="5E5E5E"/>
                          </a:solidFill>
                          <a:latin typeface="Yu Gothic" pitchFamily="34" charset="0"/>
                          <a:ea typeface="Yu Gothic" pitchFamily="34" charset="-122"/>
                          <a:cs typeface="Yu Gothic" pitchFamily="34" charset="-120"/>
                        </a:rPr>
                        <a:t>1,031</a:t>
                      </a:r>
                    </a:p>
                  </a:txBody>
                  <a:tcPr marL="27432" marR="27432" marT="9144" marB="9144" anchor="ctr">
                    <a:solidFill>
                      <a:srgbClr val="D6E9F8"/>
                    </a:solidFill>
                  </a:tcPr>
                </a:tc>
                <a:tc>
                  <a:txBody>
                    <a:bodyPr/>
                    <a:lstStyle/>
                    <a:p>
                      <a:pPr marL="0" indent="0" algn="ctr">
                        <a:buNone/>
                      </a:pPr>
                      <a:r>
                        <a:rPr lang="ja-JP" altLang="en-US" sz="850" b="1">
                          <a:solidFill>
                            <a:srgbClr val="1C6FB3"/>
                          </a:solidFill>
                          <a:latin typeface="Yu Gothic" pitchFamily="34" charset="0"/>
                          <a:ea typeface="Yu Gothic" pitchFamily="34" charset="-122"/>
                          <a:cs typeface="Yu Gothic" pitchFamily="34" charset="-120"/>
                        </a:rPr>
                        <a:t>2026年5月</a:t>
                      </a:r>
                    </a:p>
                  </a:txBody>
                  <a:tcPr marL="27432" marR="27432" marT="9144" marB="9144" anchor="ctr">
                    <a:solidFill>
                      <a:srgbClr val="D6E9F8"/>
                    </a:solidFill>
                  </a:tcPr>
                </a:tc>
                <a:extLst>
                  <a:ext uri="{0D108BD9-81ED-4DB2-BD59-A6C34878D82A}">
                    <a16:rowId xmlns:a16="http://schemas.microsoft.com/office/drawing/2014/main" val="10005"/>
                  </a:ext>
                </a:extLst>
              </a:tr>
              <a:tr h="160000">
                <a:tc>
                  <a:txBody>
                    <a:bodyPr/>
                    <a:lstStyle/>
                    <a:p>
                      <a:pPr marL="0" indent="0" algn="l">
                        <a:buNone/>
                      </a:pPr>
                      <a:r>
                        <a:rPr lang="ja-JP" altLang="en-US" sz="900">
                          <a:solidFill>
                            <a:srgbClr val="262626"/>
                          </a:solidFill>
                          <a:latin typeface="Yu Gothic" pitchFamily="34" charset="0"/>
                          <a:ea typeface="Yu Gothic" pitchFamily="34" charset="-122"/>
                          <a:cs typeface="Yu Gothic" pitchFamily="34" charset="-120"/>
                        </a:rPr>
                        <a:t>岩手</a:t>
                      </a:r>
                    </a:p>
                  </a:txBody>
                  <a:tcPr marL="27432" marR="27432" marT="9144" marB="9144" anchor="ctr">
                    <a:solidFill>
                      <a:srgbClr val="D6E9F8"/>
                    </a:solidFill>
                  </a:tcPr>
                </a:tc>
                <a:tc>
                  <a:txBody>
                    <a:bodyPr/>
                    <a:lstStyle/>
                    <a:p>
                      <a:pPr marL="0" indent="0" algn="ctr">
                        <a:buNone/>
                      </a:pPr>
                      <a:r>
                        <a:rPr lang="ja-JP" altLang="en-US" sz="950" b="1">
                          <a:solidFill>
                            <a:srgbClr val="C0392B"/>
                          </a:solidFill>
                          <a:latin typeface="Yu Gothic" pitchFamily="34" charset="0"/>
                          <a:ea typeface="Yu Gothic" pitchFamily="34" charset="-122"/>
                          <a:cs typeface="Yu Gothic" pitchFamily="34" charset="-120"/>
                        </a:rPr>
                        <a:t>1,909</a:t>
                      </a:r>
                    </a:p>
                  </a:txBody>
                  <a:tcPr marL="27432" marR="27432" marT="9144" marB="9144" anchor="ctr">
                    <a:solidFill>
                      <a:srgbClr val="D6E9F8"/>
                    </a:solidFill>
                  </a:tcPr>
                </a:tc>
                <a:tc>
                  <a:txBody>
                    <a:bodyPr/>
                    <a:lstStyle/>
                    <a:p>
                      <a:pPr marL="0" indent="0" algn="ctr">
                        <a:buNone/>
                      </a:pPr>
                      <a:r>
                        <a:rPr lang="ja-JP" altLang="en-US" sz="900">
                          <a:solidFill>
                            <a:srgbClr val="5E5E5E"/>
                          </a:solidFill>
                          <a:latin typeface="Yu Gothic" pitchFamily="34" charset="0"/>
                          <a:ea typeface="Yu Gothic" pitchFamily="34" charset="-122"/>
                          <a:cs typeface="Yu Gothic" pitchFamily="34" charset="-120"/>
                        </a:rPr>
                        <a:t>1,031</a:t>
                      </a:r>
                    </a:p>
                  </a:txBody>
                  <a:tcPr marL="27432" marR="27432" marT="9144" marB="9144" anchor="ctr">
                    <a:solidFill>
                      <a:srgbClr val="D6E9F8"/>
                    </a:solidFill>
                  </a:tcPr>
                </a:tc>
                <a:tc>
                  <a:txBody>
                    <a:bodyPr/>
                    <a:lstStyle/>
                    <a:p>
                      <a:pPr marL="0" indent="0" algn="ctr">
                        <a:buNone/>
                      </a:pPr>
                      <a:r>
                        <a:rPr lang="ja-JP" altLang="en-US" sz="850" b="1">
                          <a:solidFill>
                            <a:srgbClr val="1C6FB3"/>
                          </a:solidFill>
                          <a:latin typeface="Yu Gothic" pitchFamily="34" charset="0"/>
                          <a:ea typeface="Yu Gothic" pitchFamily="34" charset="-122"/>
                          <a:cs typeface="Yu Gothic" pitchFamily="34" charset="-120"/>
                        </a:rPr>
                        <a:t>2026年5月</a:t>
                      </a:r>
                    </a:p>
                  </a:txBody>
                  <a:tcPr marL="27432" marR="27432" marT="9144" marB="9144" anchor="ctr">
                    <a:solidFill>
                      <a:srgbClr val="D6E9F8"/>
                    </a:solidFill>
                  </a:tcPr>
                </a:tc>
                <a:extLst>
                  <a:ext uri="{0D108BD9-81ED-4DB2-BD59-A6C34878D82A}">
                    <a16:rowId xmlns:a16="http://schemas.microsoft.com/office/drawing/2014/main" val="10006"/>
                  </a:ext>
                </a:extLst>
              </a:tr>
              <a:tr h="160000">
                <a:tc>
                  <a:txBody>
                    <a:bodyPr/>
                    <a:lstStyle/>
                    <a:p>
                      <a:pPr marL="0" indent="0" algn="l">
                        <a:buNone/>
                      </a:pPr>
                      <a:r>
                        <a:rPr lang="ja-JP" altLang="en-US" sz="900">
                          <a:solidFill>
                            <a:srgbClr val="262626"/>
                          </a:solidFill>
                          <a:latin typeface="Yu Gothic" pitchFamily="34" charset="0"/>
                          <a:ea typeface="Yu Gothic" pitchFamily="34" charset="-122"/>
                          <a:cs typeface="Yu Gothic" pitchFamily="34" charset="-120"/>
                        </a:rPr>
                        <a:t>山形</a:t>
                      </a:r>
                    </a:p>
                  </a:txBody>
                  <a:tcPr marL="27432" marR="27432" marT="9144" marB="9144" anchor="ctr">
                    <a:solidFill>
                      <a:srgbClr val="D6E9F8"/>
                    </a:solidFill>
                  </a:tcPr>
                </a:tc>
                <a:tc>
                  <a:txBody>
                    <a:bodyPr/>
                    <a:lstStyle/>
                    <a:p>
                      <a:pPr marL="0" indent="0" algn="ctr">
                        <a:buNone/>
                      </a:pPr>
                      <a:r>
                        <a:rPr lang="ja-JP" altLang="en-US" sz="950" b="1">
                          <a:solidFill>
                            <a:srgbClr val="C0392B"/>
                          </a:solidFill>
                          <a:latin typeface="Yu Gothic" pitchFamily="34" charset="0"/>
                          <a:ea typeface="Yu Gothic" pitchFamily="34" charset="-122"/>
                          <a:cs typeface="Yu Gothic" pitchFamily="34" charset="-120"/>
                        </a:rPr>
                        <a:t>1,882</a:t>
                      </a:r>
                    </a:p>
                  </a:txBody>
                  <a:tcPr marL="27432" marR="27432" marT="9144" marB="9144" anchor="ctr">
                    <a:solidFill>
                      <a:srgbClr val="D6E9F8"/>
                    </a:solidFill>
                  </a:tcPr>
                </a:tc>
                <a:tc>
                  <a:txBody>
                    <a:bodyPr/>
                    <a:lstStyle/>
                    <a:p>
                      <a:pPr marL="0" indent="0" algn="ctr">
                        <a:buNone/>
                      </a:pPr>
                      <a:r>
                        <a:rPr lang="ja-JP" altLang="en-US" sz="900">
                          <a:solidFill>
                            <a:srgbClr val="5E5E5E"/>
                          </a:solidFill>
                          <a:latin typeface="Yu Gothic" pitchFamily="34" charset="0"/>
                          <a:ea typeface="Yu Gothic" pitchFamily="34" charset="-122"/>
                          <a:cs typeface="Yu Gothic" pitchFamily="34" charset="-120"/>
                        </a:rPr>
                        <a:t>1,032</a:t>
                      </a:r>
                    </a:p>
                  </a:txBody>
                  <a:tcPr marL="27432" marR="27432" marT="9144" marB="9144" anchor="ctr">
                    <a:solidFill>
                      <a:srgbClr val="D6E9F8"/>
                    </a:solidFill>
                  </a:tcPr>
                </a:tc>
                <a:tc>
                  <a:txBody>
                    <a:bodyPr/>
                    <a:lstStyle/>
                    <a:p>
                      <a:pPr marL="0" indent="0" algn="ctr">
                        <a:buNone/>
                      </a:pPr>
                      <a:r>
                        <a:rPr lang="ja-JP" altLang="en-US" sz="850" b="1">
                          <a:solidFill>
                            <a:srgbClr val="1C6FB3"/>
                          </a:solidFill>
                          <a:latin typeface="Yu Gothic" pitchFamily="34" charset="0"/>
                          <a:ea typeface="Yu Gothic" pitchFamily="34" charset="-122"/>
                          <a:cs typeface="Yu Gothic" pitchFamily="34" charset="-120"/>
                        </a:rPr>
                        <a:t>2026年5月</a:t>
                      </a:r>
                    </a:p>
                  </a:txBody>
                  <a:tcPr marL="27432" marR="27432" marT="9144" marB="9144" anchor="ctr">
                    <a:solidFill>
                      <a:srgbClr val="D6E9F8"/>
                    </a:solidFill>
                  </a:tcPr>
                </a:tc>
                <a:extLst>
                  <a:ext uri="{0D108BD9-81ED-4DB2-BD59-A6C34878D82A}">
                    <a16:rowId xmlns:a16="http://schemas.microsoft.com/office/drawing/2014/main" val="10007"/>
                  </a:ext>
                </a:extLst>
              </a:tr>
              <a:tr h="160000">
                <a:tc>
                  <a:txBody>
                    <a:bodyPr/>
                    <a:lstStyle/>
                    <a:p>
                      <a:pPr marL="0" indent="0" algn="l">
                        <a:buNone/>
                      </a:pPr>
                      <a:r>
                        <a:rPr lang="ja-JP" altLang="en-US" sz="900">
                          <a:solidFill>
                            <a:srgbClr val="262626"/>
                          </a:solidFill>
                          <a:latin typeface="Yu Gothic" pitchFamily="34" charset="0"/>
                          <a:ea typeface="Yu Gothic" pitchFamily="34" charset="-122"/>
                          <a:cs typeface="Yu Gothic" pitchFamily="34" charset="-120"/>
                        </a:rPr>
                        <a:t>宮城</a:t>
                      </a:r>
                    </a:p>
                  </a:txBody>
                  <a:tcPr marL="27432" marR="27432" marT="9144" marB="9144" anchor="ctr">
                    <a:solidFill>
                      <a:srgbClr val="D6E9F8"/>
                    </a:solidFill>
                  </a:tcPr>
                </a:tc>
                <a:tc>
                  <a:txBody>
                    <a:bodyPr/>
                    <a:lstStyle/>
                    <a:p>
                      <a:pPr marL="0" indent="0" algn="ctr">
                        <a:buNone/>
                      </a:pPr>
                      <a:r>
                        <a:rPr lang="ja-JP" altLang="en-US" sz="950" b="1">
                          <a:solidFill>
                            <a:srgbClr val="C0392B"/>
                          </a:solidFill>
                          <a:latin typeface="Yu Gothic" pitchFamily="34" charset="0"/>
                          <a:ea typeface="Yu Gothic" pitchFamily="34" charset="-122"/>
                          <a:cs typeface="Yu Gothic" pitchFamily="34" charset="-120"/>
                        </a:rPr>
                        <a:t>1,970</a:t>
                      </a:r>
                    </a:p>
                  </a:txBody>
                  <a:tcPr marL="27432" marR="27432" marT="9144" marB="9144" anchor="ctr">
                    <a:solidFill>
                      <a:srgbClr val="D6E9F8"/>
                    </a:solidFill>
                  </a:tcPr>
                </a:tc>
                <a:tc>
                  <a:txBody>
                    <a:bodyPr/>
                    <a:lstStyle/>
                    <a:p>
                      <a:pPr marL="0" indent="0" algn="ctr">
                        <a:buNone/>
                      </a:pPr>
                      <a:r>
                        <a:rPr lang="ja-JP" altLang="en-US" sz="900">
                          <a:solidFill>
                            <a:srgbClr val="5E5E5E"/>
                          </a:solidFill>
                          <a:latin typeface="Yu Gothic" pitchFamily="34" charset="0"/>
                          <a:ea typeface="Yu Gothic" pitchFamily="34" charset="-122"/>
                          <a:cs typeface="Yu Gothic" pitchFamily="34" charset="-120"/>
                        </a:rPr>
                        <a:t>1,038</a:t>
                      </a:r>
                    </a:p>
                  </a:txBody>
                  <a:tcPr marL="27432" marR="27432" marT="9144" marB="9144" anchor="ctr">
                    <a:solidFill>
                      <a:srgbClr val="D6E9F8"/>
                    </a:solidFill>
                  </a:tcPr>
                </a:tc>
                <a:tc>
                  <a:txBody>
                    <a:bodyPr/>
                    <a:lstStyle/>
                    <a:p>
                      <a:pPr marL="0" indent="0" algn="ctr">
                        <a:buNone/>
                      </a:pPr>
                      <a:r>
                        <a:rPr lang="ja-JP" altLang="en-US" sz="850" b="1">
                          <a:solidFill>
                            <a:srgbClr val="1C6FB3"/>
                          </a:solidFill>
                          <a:latin typeface="Yu Gothic" pitchFamily="34" charset="0"/>
                          <a:ea typeface="Yu Gothic" pitchFamily="34" charset="-122"/>
                          <a:cs typeface="Yu Gothic" pitchFamily="34" charset="-120"/>
                        </a:rPr>
                        <a:t>2026年5月</a:t>
                      </a:r>
                    </a:p>
                  </a:txBody>
                  <a:tcPr marL="27432" marR="27432" marT="9144" marB="9144" anchor="ctr">
                    <a:solidFill>
                      <a:srgbClr val="D6E9F8"/>
                    </a:solidFill>
                  </a:tcPr>
                </a:tc>
                <a:extLst>
                  <a:ext uri="{0D108BD9-81ED-4DB2-BD59-A6C34878D82A}">
                    <a16:rowId xmlns:a16="http://schemas.microsoft.com/office/drawing/2014/main" val="10008"/>
                  </a:ext>
                </a:extLst>
              </a:tr>
              <a:tr h="160000">
                <a:tc>
                  <a:txBody>
                    <a:bodyPr/>
                    <a:lstStyle/>
                    <a:p>
                      <a:pPr marL="0" indent="0" algn="l">
                        <a:buNone/>
                      </a:pPr>
                      <a:r>
                        <a:rPr lang="ja-JP" altLang="en-US" sz="900">
                          <a:solidFill>
                            <a:srgbClr val="262626"/>
                          </a:solidFill>
                          <a:latin typeface="Yu Gothic" pitchFamily="34" charset="0"/>
                          <a:ea typeface="Yu Gothic" pitchFamily="34" charset="-122"/>
                          <a:cs typeface="Yu Gothic" pitchFamily="34" charset="-120"/>
                        </a:rPr>
                        <a:t>福島</a:t>
                      </a:r>
                    </a:p>
                  </a:txBody>
                  <a:tcPr marL="27432" marR="27432" marT="9144" marB="9144" anchor="ctr">
                    <a:solidFill>
                      <a:srgbClr val="D6E9F8"/>
                    </a:solidFill>
                  </a:tcPr>
                </a:tc>
                <a:tc>
                  <a:txBody>
                    <a:bodyPr/>
                    <a:lstStyle/>
                    <a:p>
                      <a:pPr marL="0" indent="0" algn="ctr">
                        <a:buNone/>
                      </a:pPr>
                      <a:r>
                        <a:rPr lang="ja-JP" altLang="en-US" sz="950" b="1">
                          <a:solidFill>
                            <a:srgbClr val="C0392B"/>
                          </a:solidFill>
                          <a:latin typeface="Yu Gothic" pitchFamily="34" charset="0"/>
                          <a:ea typeface="Yu Gothic" pitchFamily="34" charset="-122"/>
                          <a:cs typeface="Yu Gothic" pitchFamily="34" charset="-120"/>
                        </a:rPr>
                        <a:t>1,885</a:t>
                      </a:r>
                    </a:p>
                  </a:txBody>
                  <a:tcPr marL="27432" marR="27432" marT="9144" marB="9144" anchor="ctr">
                    <a:solidFill>
                      <a:srgbClr val="D6E9F8"/>
                    </a:solidFill>
                  </a:tcPr>
                </a:tc>
                <a:tc>
                  <a:txBody>
                    <a:bodyPr/>
                    <a:lstStyle/>
                    <a:p>
                      <a:pPr marL="0" indent="0" algn="ctr">
                        <a:buNone/>
                      </a:pPr>
                      <a:r>
                        <a:rPr lang="ja-JP" altLang="en-US" sz="900">
                          <a:solidFill>
                            <a:srgbClr val="5E5E5E"/>
                          </a:solidFill>
                          <a:latin typeface="Yu Gothic" pitchFamily="34" charset="0"/>
                          <a:ea typeface="Yu Gothic" pitchFamily="34" charset="-122"/>
                          <a:cs typeface="Yu Gothic" pitchFamily="34" charset="-120"/>
                        </a:rPr>
                        <a:t>1,033</a:t>
                      </a:r>
                    </a:p>
                  </a:txBody>
                  <a:tcPr marL="27432" marR="27432" marT="9144" marB="9144" anchor="ctr">
                    <a:solidFill>
                      <a:srgbClr val="D6E9F8"/>
                    </a:solidFill>
                  </a:tcPr>
                </a:tc>
                <a:tc>
                  <a:txBody>
                    <a:bodyPr/>
                    <a:lstStyle/>
                    <a:p>
                      <a:pPr marL="0" indent="0" algn="ctr">
                        <a:buNone/>
                      </a:pPr>
                      <a:r>
                        <a:rPr lang="ja-JP" altLang="en-US" sz="850" b="1">
                          <a:solidFill>
                            <a:srgbClr val="1C6FB3"/>
                          </a:solidFill>
                          <a:latin typeface="Yu Gothic" pitchFamily="34" charset="0"/>
                          <a:ea typeface="Yu Gothic" pitchFamily="34" charset="-122"/>
                          <a:cs typeface="Yu Gothic" pitchFamily="34" charset="-120"/>
                        </a:rPr>
                        <a:t>2026年5月</a:t>
                      </a:r>
                    </a:p>
                  </a:txBody>
                  <a:tcPr marL="27432" marR="27432" marT="9144" marB="9144" anchor="ctr">
                    <a:solidFill>
                      <a:srgbClr val="D6E9F8"/>
                    </a:solidFill>
                  </a:tcPr>
                </a:tc>
                <a:extLst>
                  <a:ext uri="{0D108BD9-81ED-4DB2-BD59-A6C34878D82A}">
                    <a16:rowId xmlns:a16="http://schemas.microsoft.com/office/drawing/2014/main" val="10009"/>
                  </a:ext>
                </a:extLst>
              </a:tr>
              <a:tr h="160000">
                <a:tc>
                  <a:txBody>
                    <a:bodyPr/>
                    <a:lstStyle/>
                    <a:p>
                      <a:pPr marL="0" indent="0" algn="l">
                        <a:buNone/>
                      </a:pPr>
                      <a:r>
                        <a:rPr lang="ja-JP" altLang="en-US" sz="900">
                          <a:solidFill>
                            <a:srgbClr val="262626"/>
                          </a:solidFill>
                          <a:latin typeface="Yu Gothic" pitchFamily="34" charset="0"/>
                          <a:ea typeface="Yu Gothic" pitchFamily="34" charset="-122"/>
                          <a:cs typeface="Yu Gothic" pitchFamily="34" charset="-120"/>
                        </a:rPr>
                        <a:t>岐阜</a:t>
                      </a:r>
                    </a:p>
                  </a:txBody>
                  <a:tcPr marL="27432" marR="27432" marT="9144" marB="9144" anchor="ctr">
                    <a:solidFill>
                      <a:srgbClr val="D6E9F8"/>
                    </a:solidFill>
                  </a:tcPr>
                </a:tc>
                <a:tc>
                  <a:txBody>
                    <a:bodyPr/>
                    <a:lstStyle/>
                    <a:p>
                      <a:pPr marL="0" indent="0" algn="ctr">
                        <a:buNone/>
                      </a:pPr>
                      <a:r>
                        <a:rPr lang="ja-JP" altLang="en-US" sz="950" b="1">
                          <a:solidFill>
                            <a:srgbClr val="C0392B"/>
                          </a:solidFill>
                          <a:latin typeface="Yu Gothic" pitchFamily="34" charset="0"/>
                          <a:ea typeface="Yu Gothic" pitchFamily="34" charset="-122"/>
                          <a:cs typeface="Yu Gothic" pitchFamily="34" charset="-120"/>
                        </a:rPr>
                        <a:t>1,845</a:t>
                      </a:r>
                    </a:p>
                  </a:txBody>
                  <a:tcPr marL="27432" marR="27432" marT="9144" marB="9144" anchor="ctr">
                    <a:solidFill>
                      <a:srgbClr val="D6E9F8"/>
                    </a:solidFill>
                  </a:tcPr>
                </a:tc>
                <a:tc>
                  <a:txBody>
                    <a:bodyPr/>
                    <a:lstStyle/>
                    <a:p>
                      <a:pPr marL="0" indent="0" algn="ctr">
                        <a:buNone/>
                      </a:pPr>
                      <a:r>
                        <a:rPr lang="ja-JP" altLang="en-US" sz="900">
                          <a:solidFill>
                            <a:srgbClr val="5E5E5E"/>
                          </a:solidFill>
                          <a:latin typeface="Yu Gothic" pitchFamily="34" charset="0"/>
                          <a:ea typeface="Yu Gothic" pitchFamily="34" charset="-122"/>
                          <a:cs typeface="Yu Gothic" pitchFamily="34" charset="-120"/>
                        </a:rPr>
                        <a:t>1,065</a:t>
                      </a:r>
                    </a:p>
                  </a:txBody>
                  <a:tcPr marL="27432" marR="27432" marT="9144" marB="9144" anchor="ctr">
                    <a:solidFill>
                      <a:srgbClr val="D6E9F8"/>
                    </a:solidFill>
                  </a:tcPr>
                </a:tc>
                <a:tc>
                  <a:txBody>
                    <a:bodyPr/>
                    <a:lstStyle/>
                    <a:p>
                      <a:pPr marL="0" indent="0" algn="ctr">
                        <a:buNone/>
                      </a:pPr>
                      <a:r>
                        <a:rPr lang="ja-JP" altLang="en-US" sz="850" b="1">
                          <a:solidFill>
                            <a:srgbClr val="1C6FB3"/>
                          </a:solidFill>
                          <a:latin typeface="Yu Gothic" pitchFamily="34" charset="0"/>
                          <a:ea typeface="Yu Gothic" pitchFamily="34" charset="-122"/>
                          <a:cs typeface="Yu Gothic" pitchFamily="34" charset="-120"/>
                        </a:rPr>
                        <a:t>2026年4月</a:t>
                      </a:r>
                    </a:p>
                  </a:txBody>
                  <a:tcPr marL="27432" marR="27432" marT="9144" marB="9144" anchor="ctr">
                    <a:solidFill>
                      <a:srgbClr val="D6E9F8"/>
                    </a:solidFill>
                  </a:tcPr>
                </a:tc>
                <a:extLst>
                  <a:ext uri="{0D108BD9-81ED-4DB2-BD59-A6C34878D82A}">
                    <a16:rowId xmlns:a16="http://schemas.microsoft.com/office/drawing/2014/main" val="10010"/>
                  </a:ext>
                </a:extLst>
              </a:tr>
              <a:tr h="160000">
                <a:tc>
                  <a:txBody>
                    <a:bodyPr/>
                    <a:lstStyle/>
                    <a:p>
                      <a:pPr marL="0" indent="0" algn="l">
                        <a:buNone/>
                      </a:pPr>
                      <a:r>
                        <a:rPr lang="ja-JP" altLang="en-US" sz="900">
                          <a:solidFill>
                            <a:srgbClr val="262626"/>
                          </a:solidFill>
                          <a:latin typeface="Yu Gothic" pitchFamily="34" charset="0"/>
                          <a:ea typeface="Yu Gothic" pitchFamily="34" charset="-122"/>
                          <a:cs typeface="Yu Gothic" pitchFamily="34" charset="-120"/>
                        </a:rPr>
                        <a:t>静岡</a:t>
                      </a:r>
                    </a:p>
                  </a:txBody>
                  <a:tcPr marL="27432" marR="27432" marT="9144" marB="9144" anchor="ctr">
                    <a:solidFill>
                      <a:srgbClr val="D6E9F8"/>
                    </a:solidFill>
                  </a:tcPr>
                </a:tc>
                <a:tc>
                  <a:txBody>
                    <a:bodyPr/>
                    <a:lstStyle/>
                    <a:p>
                      <a:pPr marL="0" indent="0" algn="ctr">
                        <a:buNone/>
                      </a:pPr>
                      <a:r>
                        <a:rPr lang="ja-JP" altLang="en-US" sz="950" b="1">
                          <a:solidFill>
                            <a:srgbClr val="C0392B"/>
                          </a:solidFill>
                          <a:latin typeface="Yu Gothic" pitchFamily="34" charset="0"/>
                          <a:ea typeface="Yu Gothic" pitchFamily="34" charset="-122"/>
                          <a:cs typeface="Yu Gothic" pitchFamily="34" charset="-120"/>
                        </a:rPr>
                        <a:t>1,904</a:t>
                      </a:r>
                    </a:p>
                  </a:txBody>
                  <a:tcPr marL="27432" marR="27432" marT="9144" marB="9144" anchor="ctr">
                    <a:solidFill>
                      <a:srgbClr val="D6E9F8"/>
                    </a:solidFill>
                  </a:tcPr>
                </a:tc>
                <a:tc>
                  <a:txBody>
                    <a:bodyPr/>
                    <a:lstStyle/>
                    <a:p>
                      <a:pPr marL="0" indent="0" algn="ctr">
                        <a:buNone/>
                      </a:pPr>
                      <a:r>
                        <a:rPr lang="ja-JP" altLang="en-US" sz="900">
                          <a:solidFill>
                            <a:srgbClr val="5E5E5E"/>
                          </a:solidFill>
                          <a:latin typeface="Yu Gothic" pitchFamily="34" charset="0"/>
                          <a:ea typeface="Yu Gothic" pitchFamily="34" charset="-122"/>
                          <a:cs typeface="Yu Gothic" pitchFamily="34" charset="-120"/>
                        </a:rPr>
                        <a:t>1,097</a:t>
                      </a:r>
                    </a:p>
                  </a:txBody>
                  <a:tcPr marL="27432" marR="27432" marT="9144" marB="9144" anchor="ctr">
                    <a:solidFill>
                      <a:srgbClr val="D6E9F8"/>
                    </a:solidFill>
                  </a:tcPr>
                </a:tc>
                <a:tc>
                  <a:txBody>
                    <a:bodyPr/>
                    <a:lstStyle/>
                    <a:p>
                      <a:pPr marL="0" indent="0" algn="ctr">
                        <a:buNone/>
                      </a:pPr>
                      <a:r>
                        <a:rPr lang="ja-JP" altLang="en-US" sz="850" b="1">
                          <a:solidFill>
                            <a:srgbClr val="1C6FB3"/>
                          </a:solidFill>
                          <a:latin typeface="Yu Gothic" pitchFamily="34" charset="0"/>
                          <a:ea typeface="Yu Gothic" pitchFamily="34" charset="-122"/>
                          <a:cs typeface="Yu Gothic" pitchFamily="34" charset="-120"/>
                        </a:rPr>
                        <a:t>2025年7月</a:t>
                      </a:r>
                    </a:p>
                  </a:txBody>
                  <a:tcPr marL="27432" marR="27432" marT="9144" marB="9144" anchor="ctr">
                    <a:solidFill>
                      <a:srgbClr val="D6E9F8"/>
                    </a:solidFill>
                  </a:tcPr>
                </a:tc>
                <a:extLst>
                  <a:ext uri="{0D108BD9-81ED-4DB2-BD59-A6C34878D82A}">
                    <a16:rowId xmlns:a16="http://schemas.microsoft.com/office/drawing/2014/main" val="10011"/>
                  </a:ext>
                </a:extLst>
              </a:tr>
              <a:tr h="160000">
                <a:tc>
                  <a:txBody>
                    <a:bodyPr/>
                    <a:lstStyle/>
                    <a:p>
                      <a:pPr marL="0" indent="0" algn="l">
                        <a:buNone/>
                      </a:pPr>
                      <a:r>
                        <a:rPr lang="ja-JP" altLang="en-US" sz="900">
                          <a:solidFill>
                            <a:srgbClr val="262626"/>
                          </a:solidFill>
                          <a:latin typeface="Yu Gothic" pitchFamily="34" charset="0"/>
                          <a:ea typeface="Yu Gothic" pitchFamily="34" charset="-122"/>
                          <a:cs typeface="Yu Gothic" pitchFamily="34" charset="-120"/>
                        </a:rPr>
                        <a:t>京都</a:t>
                      </a:r>
                    </a:p>
                  </a:txBody>
                  <a:tcPr marL="27432" marR="27432" marT="9144" marB="9144" anchor="ctr">
                    <a:solidFill>
                      <a:srgbClr val="D6E9F8"/>
                    </a:solidFill>
                  </a:tcPr>
                </a:tc>
                <a:tc>
                  <a:txBody>
                    <a:bodyPr/>
                    <a:lstStyle/>
                    <a:p>
                      <a:pPr marL="0" indent="0" algn="ctr">
                        <a:buNone/>
                      </a:pPr>
                      <a:r>
                        <a:rPr lang="ja-JP" altLang="en-US" sz="950" b="1">
                          <a:solidFill>
                            <a:srgbClr val="C0392B"/>
                          </a:solidFill>
                          <a:latin typeface="Yu Gothic" pitchFamily="34" charset="0"/>
                          <a:ea typeface="Yu Gothic" pitchFamily="34" charset="-122"/>
                          <a:cs typeface="Yu Gothic" pitchFamily="34" charset="-120"/>
                        </a:rPr>
                        <a:t>1,895</a:t>
                      </a:r>
                    </a:p>
                  </a:txBody>
                  <a:tcPr marL="27432" marR="27432" marT="9144" marB="9144" anchor="ctr">
                    <a:solidFill>
                      <a:srgbClr val="D6E9F8"/>
                    </a:solidFill>
                  </a:tcPr>
                </a:tc>
                <a:tc>
                  <a:txBody>
                    <a:bodyPr/>
                    <a:lstStyle/>
                    <a:p>
                      <a:pPr marL="0" indent="0" algn="ctr">
                        <a:buNone/>
                      </a:pPr>
                      <a:r>
                        <a:rPr lang="ja-JP" altLang="en-US" sz="900">
                          <a:solidFill>
                            <a:srgbClr val="5E5E5E"/>
                          </a:solidFill>
                          <a:latin typeface="Yu Gothic" pitchFamily="34" charset="0"/>
                          <a:ea typeface="Yu Gothic" pitchFamily="34" charset="-122"/>
                          <a:cs typeface="Yu Gothic" pitchFamily="34" charset="-120"/>
                        </a:rPr>
                        <a:t>1,122</a:t>
                      </a:r>
                    </a:p>
                  </a:txBody>
                  <a:tcPr marL="27432" marR="27432" marT="9144" marB="9144" anchor="ctr">
                    <a:solidFill>
                      <a:srgbClr val="D6E9F8"/>
                    </a:solidFill>
                  </a:tcPr>
                </a:tc>
                <a:tc>
                  <a:txBody>
                    <a:bodyPr/>
                    <a:lstStyle/>
                    <a:p>
                      <a:pPr marL="0" indent="0" algn="ctr">
                        <a:buNone/>
                      </a:pPr>
                      <a:r>
                        <a:rPr lang="ja-JP" altLang="en-US" sz="850" b="1">
                          <a:solidFill>
                            <a:srgbClr val="1C6FB3"/>
                          </a:solidFill>
                          <a:latin typeface="Yu Gothic" pitchFamily="34" charset="0"/>
                          <a:ea typeface="Yu Gothic" pitchFamily="34" charset="-122"/>
                          <a:cs typeface="Yu Gothic" pitchFamily="34" charset="-120"/>
                        </a:rPr>
                        <a:t>2025年7月</a:t>
                      </a:r>
                    </a:p>
                  </a:txBody>
                  <a:tcPr marL="27432" marR="27432" marT="9144" marB="9144" anchor="ctr">
                    <a:solidFill>
                      <a:srgbClr val="D6E9F8"/>
                    </a:solidFill>
                  </a:tcPr>
                </a:tc>
                <a:extLst>
                  <a:ext uri="{0D108BD9-81ED-4DB2-BD59-A6C34878D82A}">
                    <a16:rowId xmlns:a16="http://schemas.microsoft.com/office/drawing/2014/main" val="10012"/>
                  </a:ext>
                </a:extLst>
              </a:tr>
              <a:tr h="160000">
                <a:tc>
                  <a:txBody>
                    <a:bodyPr/>
                    <a:lstStyle/>
                    <a:p>
                      <a:pPr marL="0" indent="0" algn="l">
                        <a:buNone/>
                      </a:pPr>
                      <a:r>
                        <a:rPr lang="ja-JP" altLang="en-US" sz="900">
                          <a:solidFill>
                            <a:srgbClr val="262626"/>
                          </a:solidFill>
                          <a:latin typeface="Yu Gothic" pitchFamily="34" charset="0"/>
                          <a:ea typeface="Yu Gothic" pitchFamily="34" charset="-122"/>
                          <a:cs typeface="Yu Gothic" pitchFamily="34" charset="-120"/>
                        </a:rPr>
                        <a:t>東京</a:t>
                      </a:r>
                    </a:p>
                  </a:txBody>
                  <a:tcPr marL="27432" marR="27432" marT="9144" marB="9144" anchor="ctr">
                    <a:solidFill>
                      <a:srgbClr val="D6E9F8"/>
                    </a:solidFill>
                  </a:tcPr>
                </a:tc>
                <a:tc>
                  <a:txBody>
                    <a:bodyPr/>
                    <a:lstStyle/>
                    <a:p>
                      <a:pPr marL="0" indent="0" algn="ctr">
                        <a:buNone/>
                      </a:pPr>
                      <a:r>
                        <a:rPr lang="ja-JP" altLang="en-US" sz="950" b="1">
                          <a:solidFill>
                            <a:srgbClr val="C0392B"/>
                          </a:solidFill>
                          <a:latin typeface="Yu Gothic" pitchFamily="34" charset="0"/>
                          <a:ea typeface="Yu Gothic" pitchFamily="34" charset="-122"/>
                          <a:cs typeface="Yu Gothic" pitchFamily="34" charset="-120"/>
                        </a:rPr>
                        <a:t>1,900</a:t>
                      </a:r>
                    </a:p>
                  </a:txBody>
                  <a:tcPr marL="27432" marR="27432" marT="9144" marB="9144" anchor="ctr">
                    <a:solidFill>
                      <a:srgbClr val="D6E9F8"/>
                    </a:solidFill>
                  </a:tcPr>
                </a:tc>
                <a:tc>
                  <a:txBody>
                    <a:bodyPr/>
                    <a:lstStyle/>
                    <a:p>
                      <a:pPr marL="0" indent="0" algn="ctr">
                        <a:buNone/>
                      </a:pPr>
                      <a:r>
                        <a:rPr lang="ja-JP" altLang="en-US" sz="900">
                          <a:solidFill>
                            <a:srgbClr val="5E5E5E"/>
                          </a:solidFill>
                          <a:latin typeface="Yu Gothic" pitchFamily="34" charset="0"/>
                          <a:ea typeface="Yu Gothic" pitchFamily="34" charset="-122"/>
                          <a:cs typeface="Yu Gothic" pitchFamily="34" charset="-120"/>
                        </a:rPr>
                        <a:t>1,226</a:t>
                      </a:r>
                    </a:p>
                  </a:txBody>
                  <a:tcPr marL="27432" marR="27432" marT="9144" marB="9144" anchor="ctr">
                    <a:solidFill>
                      <a:srgbClr val="D6E9F8"/>
                    </a:solidFill>
                  </a:tcPr>
                </a:tc>
                <a:tc>
                  <a:txBody>
                    <a:bodyPr/>
                    <a:lstStyle/>
                    <a:p>
                      <a:pPr marL="0" indent="0" algn="ctr">
                        <a:buNone/>
                      </a:pPr>
                      <a:r>
                        <a:rPr lang="ja-JP" altLang="en-US" sz="850" b="1">
                          <a:solidFill>
                            <a:srgbClr val="1C6FB3"/>
                          </a:solidFill>
                          <a:latin typeface="Yu Gothic" pitchFamily="34" charset="0"/>
                          <a:ea typeface="Yu Gothic" pitchFamily="34" charset="-122"/>
                          <a:cs typeface="Yu Gothic" pitchFamily="34" charset="-120"/>
                        </a:rPr>
                        <a:t>2025年6月</a:t>
                      </a:r>
                    </a:p>
                  </a:txBody>
                  <a:tcPr marL="27432" marR="27432" marT="9144" marB="9144" anchor="ctr">
                    <a:solidFill>
                      <a:srgbClr val="D6E9F8"/>
                    </a:solidFill>
                  </a:tcPr>
                </a:tc>
                <a:extLst>
                  <a:ext uri="{0D108BD9-81ED-4DB2-BD59-A6C34878D82A}">
                    <a16:rowId xmlns:a16="http://schemas.microsoft.com/office/drawing/2014/main" val="10013"/>
                  </a:ext>
                </a:extLst>
              </a:tr>
              <a:tr h="160000">
                <a:tc>
                  <a:txBody>
                    <a:bodyPr/>
                    <a:lstStyle/>
                    <a:p>
                      <a:pPr marL="0" indent="0" algn="l">
                        <a:buNone/>
                      </a:pPr>
                      <a:r>
                        <a:rPr lang="ja-JP" altLang="en-US" sz="900">
                          <a:solidFill>
                            <a:srgbClr val="262626"/>
                          </a:solidFill>
                          <a:latin typeface="Yu Gothic" pitchFamily="34" charset="0"/>
                          <a:ea typeface="Yu Gothic" pitchFamily="34" charset="-122"/>
                          <a:cs typeface="Yu Gothic" pitchFamily="34" charset="-120"/>
                        </a:rPr>
                        <a:t>新潟</a:t>
                      </a:r>
                    </a:p>
                  </a:txBody>
                  <a:tcPr marL="27432" marR="27432" marT="9144" marB="9144" anchor="ctr">
                    <a:solidFill>
                      <a:srgbClr val="D6E9F8"/>
                    </a:solidFill>
                  </a:tcPr>
                </a:tc>
                <a:tc>
                  <a:txBody>
                    <a:bodyPr/>
                    <a:lstStyle/>
                    <a:p>
                      <a:pPr marL="0" indent="0" algn="ctr">
                        <a:buNone/>
                      </a:pPr>
                      <a:r>
                        <a:rPr lang="ja-JP" altLang="en-US" sz="950" b="1">
                          <a:solidFill>
                            <a:srgbClr val="C0392B"/>
                          </a:solidFill>
                          <a:latin typeface="Yu Gothic" pitchFamily="34" charset="0"/>
                          <a:ea typeface="Yu Gothic" pitchFamily="34" charset="-122"/>
                          <a:cs typeface="Yu Gothic" pitchFamily="34" charset="-120"/>
                        </a:rPr>
                        <a:t>1,837</a:t>
                      </a:r>
                    </a:p>
                  </a:txBody>
                  <a:tcPr marL="27432" marR="27432" marT="9144" marB="9144" anchor="ctr">
                    <a:solidFill>
                      <a:srgbClr val="D6E9F8"/>
                    </a:solidFill>
                  </a:tcPr>
                </a:tc>
                <a:tc>
                  <a:txBody>
                    <a:bodyPr/>
                    <a:lstStyle/>
                    <a:p>
                      <a:pPr marL="0" indent="0" algn="ctr">
                        <a:buNone/>
                      </a:pPr>
                      <a:r>
                        <a:rPr lang="ja-JP" altLang="en-US" sz="900">
                          <a:solidFill>
                            <a:srgbClr val="5E5E5E"/>
                          </a:solidFill>
                          <a:latin typeface="Yu Gothic" pitchFamily="34" charset="0"/>
                          <a:ea typeface="Yu Gothic" pitchFamily="34" charset="-122"/>
                          <a:cs typeface="Yu Gothic" pitchFamily="34" charset="-120"/>
                        </a:rPr>
                        <a:t>1,050</a:t>
                      </a:r>
                    </a:p>
                  </a:txBody>
                  <a:tcPr marL="27432" marR="27432" marT="9144" marB="9144" anchor="ctr">
                    <a:solidFill>
                      <a:srgbClr val="D6E9F8"/>
                    </a:solidFill>
                  </a:tcPr>
                </a:tc>
                <a:tc>
                  <a:txBody>
                    <a:bodyPr/>
                    <a:lstStyle/>
                    <a:p>
                      <a:pPr marL="0" indent="0" algn="ctr">
                        <a:buNone/>
                      </a:pPr>
                      <a:r>
                        <a:rPr lang="ja-JP" altLang="en-US" sz="850" b="1">
                          <a:solidFill>
                            <a:srgbClr val="1C6FB3"/>
                          </a:solidFill>
                          <a:latin typeface="Yu Gothic" pitchFamily="34" charset="0"/>
                          <a:ea typeface="Yu Gothic" pitchFamily="34" charset="-122"/>
                          <a:cs typeface="Yu Gothic" pitchFamily="34" charset="-120"/>
                        </a:rPr>
                        <a:t>2025年6月</a:t>
                      </a:r>
                    </a:p>
                  </a:txBody>
                  <a:tcPr marL="27432" marR="27432" marT="9144" marB="9144" anchor="ctr">
                    <a:solidFill>
                      <a:srgbClr val="D6E9F8"/>
                    </a:solidFill>
                  </a:tcPr>
                </a:tc>
                <a:extLst>
                  <a:ext uri="{0D108BD9-81ED-4DB2-BD59-A6C34878D82A}">
                    <a16:rowId xmlns:a16="http://schemas.microsoft.com/office/drawing/2014/main" val="10014"/>
                  </a:ext>
                </a:extLst>
              </a:tr>
              <a:tr h="160000">
                <a:tc>
                  <a:txBody>
                    <a:bodyPr/>
                    <a:lstStyle/>
                    <a:p>
                      <a:pPr marL="0" indent="0" algn="l">
                        <a:buNone/>
                      </a:pPr>
                      <a:r>
                        <a:rPr lang="ja-JP" altLang="en-US" sz="900">
                          <a:solidFill>
                            <a:srgbClr val="262626"/>
                          </a:solidFill>
                          <a:latin typeface="Yu Gothic" pitchFamily="34" charset="0"/>
                          <a:ea typeface="Yu Gothic" pitchFamily="34" charset="-122"/>
                          <a:cs typeface="Yu Gothic" pitchFamily="34" charset="-120"/>
                        </a:rPr>
                        <a:t>長野</a:t>
                      </a:r>
                    </a:p>
                  </a:txBody>
                  <a:tcPr marL="27432" marR="27432" marT="9144" marB="9144" anchor="ctr">
                    <a:solidFill>
                      <a:srgbClr val="D6E9F8"/>
                    </a:solidFill>
                  </a:tcPr>
                </a:tc>
                <a:tc>
                  <a:txBody>
                    <a:bodyPr/>
                    <a:lstStyle/>
                    <a:p>
                      <a:pPr marL="0" indent="0" algn="ctr">
                        <a:buNone/>
                      </a:pPr>
                      <a:r>
                        <a:rPr lang="ja-JP" altLang="en-US" sz="950" b="1">
                          <a:solidFill>
                            <a:srgbClr val="C0392B"/>
                          </a:solidFill>
                          <a:latin typeface="Yu Gothic" pitchFamily="34" charset="0"/>
                          <a:ea typeface="Yu Gothic" pitchFamily="34" charset="-122"/>
                          <a:cs typeface="Yu Gothic" pitchFamily="34" charset="-120"/>
                        </a:rPr>
                        <a:t>1,882</a:t>
                      </a:r>
                    </a:p>
                  </a:txBody>
                  <a:tcPr marL="27432" marR="27432" marT="9144" marB="9144" anchor="ctr">
                    <a:solidFill>
                      <a:srgbClr val="D6E9F8"/>
                    </a:solidFill>
                  </a:tcPr>
                </a:tc>
                <a:tc>
                  <a:txBody>
                    <a:bodyPr/>
                    <a:lstStyle/>
                    <a:p>
                      <a:pPr marL="0" indent="0" algn="ctr">
                        <a:buNone/>
                      </a:pPr>
                      <a:r>
                        <a:rPr lang="ja-JP" altLang="en-US" sz="900">
                          <a:solidFill>
                            <a:srgbClr val="5E5E5E"/>
                          </a:solidFill>
                          <a:latin typeface="Yu Gothic" pitchFamily="34" charset="0"/>
                          <a:ea typeface="Yu Gothic" pitchFamily="34" charset="-122"/>
                          <a:cs typeface="Yu Gothic" pitchFamily="34" charset="-120"/>
                        </a:rPr>
                        <a:t>1,061</a:t>
                      </a:r>
                    </a:p>
                  </a:txBody>
                  <a:tcPr marL="27432" marR="27432" marT="9144" marB="9144" anchor="ctr">
                    <a:solidFill>
                      <a:srgbClr val="D6E9F8"/>
                    </a:solidFill>
                  </a:tcPr>
                </a:tc>
                <a:tc>
                  <a:txBody>
                    <a:bodyPr/>
                    <a:lstStyle/>
                    <a:p>
                      <a:pPr marL="0" indent="0" algn="ctr">
                        <a:buNone/>
                      </a:pPr>
                      <a:r>
                        <a:rPr lang="ja-JP" altLang="en-US" sz="850" b="1">
                          <a:solidFill>
                            <a:srgbClr val="1C6FB3"/>
                          </a:solidFill>
                          <a:latin typeface="Yu Gothic" pitchFamily="34" charset="0"/>
                          <a:ea typeface="Yu Gothic" pitchFamily="34" charset="-122"/>
                          <a:cs typeface="Yu Gothic" pitchFamily="34" charset="-120"/>
                        </a:rPr>
                        <a:t>2025年2月</a:t>
                      </a:r>
                    </a:p>
                  </a:txBody>
                  <a:tcPr marL="27432" marR="27432" marT="9144" marB="9144" anchor="ctr">
                    <a:solidFill>
                      <a:srgbClr val="D6E9F8"/>
                    </a:solidFill>
                  </a:tcPr>
                </a:tc>
                <a:extLst>
                  <a:ext uri="{0D108BD9-81ED-4DB2-BD59-A6C34878D82A}">
                    <a16:rowId xmlns:a16="http://schemas.microsoft.com/office/drawing/2014/main" val="10015"/>
                  </a:ext>
                </a:extLst>
              </a:tr>
            </a:tbl>
          </a:graphicData>
        </a:graphic>
      </p:graphicFrame>
      <p:graphicFrame>
        <p:nvGraphicFramePr>
          <p:cNvPr id="51" name="ResultsRight"/>
          <p:cNvGraphicFramePr/>
          <p:nvPr>
            <p:extLst>
              <p:ext uri="{D42A27DB-BD31-4B8C-83A1-F6EECF244321}">
                <p14:modId xmlns:p14="http://schemas.microsoft.com/office/powerpoint/2010/main" val="1566657934"/>
              </p:ext>
            </p:extLst>
          </p:nvPr>
        </p:nvGraphicFramePr>
        <p:xfrm>
          <a:off x="4737200" y="1840000"/>
          <a:ext cx="3950000" cy="2442952"/>
        </p:xfrm>
        <a:graphic>
          <a:graphicData uri="http://schemas.openxmlformats.org/drawingml/2006/table">
            <a:tbl>
              <a:tblPr firstRow="1"/>
              <a:tblGrid>
                <a:gridCol w="1000000">
                  <a:extLst>
                    <a:ext uri="{9D8B030D-6E8A-4147-A177-3AD203B41FA5}">
                      <a16:colId xmlns:a16="http://schemas.microsoft.com/office/drawing/2014/main" val="20000"/>
                    </a:ext>
                  </a:extLst>
                </a:gridCol>
                <a:gridCol w="950000">
                  <a:extLst>
                    <a:ext uri="{9D8B030D-6E8A-4147-A177-3AD203B41FA5}">
                      <a16:colId xmlns:a16="http://schemas.microsoft.com/office/drawing/2014/main" val="20001"/>
                    </a:ext>
                  </a:extLst>
                </a:gridCol>
                <a:gridCol w="820000">
                  <a:extLst>
                    <a:ext uri="{9D8B030D-6E8A-4147-A177-3AD203B41FA5}">
                      <a16:colId xmlns:a16="http://schemas.microsoft.com/office/drawing/2014/main" val="20002"/>
                    </a:ext>
                  </a:extLst>
                </a:gridCol>
                <a:gridCol w="1180000">
                  <a:extLst>
                    <a:ext uri="{9D8B030D-6E8A-4147-A177-3AD203B41FA5}">
                      <a16:colId xmlns:a16="http://schemas.microsoft.com/office/drawing/2014/main" val="20003"/>
                    </a:ext>
                  </a:extLst>
                </a:gridCol>
              </a:tblGrid>
              <a:tr h="160000">
                <a:tc>
                  <a:txBody>
                    <a:bodyPr/>
                    <a:lstStyle/>
                    <a:p>
                      <a:pPr marL="0" indent="0" algn="ctr">
                        <a:buNone/>
                      </a:pPr>
                      <a:r>
                        <a:rPr lang="ja-JP" altLang="en-US" sz="850" b="1">
                          <a:solidFill>
                            <a:srgbClr val="FFFFFF"/>
                          </a:solidFill>
                          <a:latin typeface="Yu Gothic" pitchFamily="34" charset="0"/>
                          <a:ea typeface="Yu Gothic" pitchFamily="34" charset="-122"/>
                          <a:cs typeface="Yu Gothic" pitchFamily="34" charset="-120"/>
                        </a:rPr>
                        <a:t>都道府県</a:t>
                      </a:r>
                    </a:p>
                  </a:txBody>
                  <a:tcPr marL="27432" marR="27432" marT="9144" marB="9144" anchor="ctr">
                    <a:solidFill>
                      <a:srgbClr val="1C6FB3"/>
                    </a:solidFill>
                  </a:tcPr>
                </a:tc>
                <a:tc>
                  <a:txBody>
                    <a:bodyPr/>
                    <a:lstStyle/>
                    <a:p>
                      <a:pPr marL="0" indent="0" algn="ctr">
                        <a:buNone/>
                      </a:pPr>
                      <a:r>
                        <a:rPr lang="ja-JP" altLang="en-US" sz="850" b="1">
                          <a:solidFill>
                            <a:srgbClr val="FFFFFF"/>
                          </a:solidFill>
                          <a:latin typeface="Yu Gothic" pitchFamily="34" charset="0"/>
                          <a:ea typeface="Yu Gothic" pitchFamily="34" charset="-122"/>
                          <a:cs typeface="Yu Gothic" pitchFamily="34" charset="-120"/>
                        </a:rPr>
                        <a:t>生計費</a:t>
                      </a:r>
                    </a:p>
                  </a:txBody>
                  <a:tcPr marL="27432" marR="27432" marT="9144" marB="9144" anchor="ctr">
                    <a:solidFill>
                      <a:srgbClr val="1C6FB3"/>
                    </a:solidFill>
                  </a:tcPr>
                </a:tc>
                <a:tc>
                  <a:txBody>
                    <a:bodyPr/>
                    <a:lstStyle/>
                    <a:p>
                      <a:pPr marL="0" indent="0" algn="ctr">
                        <a:buNone/>
                      </a:pPr>
                      <a:r>
                        <a:rPr lang="ja-JP" altLang="en-US" sz="850" b="1">
                          <a:solidFill>
                            <a:srgbClr val="FFFFFF"/>
                          </a:solidFill>
                          <a:latin typeface="Yu Gothic" pitchFamily="34" charset="0"/>
                          <a:ea typeface="Yu Gothic" pitchFamily="34" charset="-122"/>
                          <a:cs typeface="Yu Gothic" pitchFamily="34" charset="-120"/>
                        </a:rPr>
                        <a:t>最賃</a:t>
                      </a:r>
                    </a:p>
                  </a:txBody>
                  <a:tcPr marL="27432" marR="27432" marT="9144" marB="9144" anchor="ctr">
                    <a:solidFill>
                      <a:srgbClr val="1C6FB3"/>
                    </a:solidFill>
                  </a:tcPr>
                </a:tc>
                <a:tc>
                  <a:txBody>
                    <a:bodyPr/>
                    <a:lstStyle/>
                    <a:p>
                      <a:pPr marL="0" indent="0" algn="ctr">
                        <a:buNone/>
                      </a:pPr>
                      <a:r>
                        <a:rPr lang="ja-JP" altLang="en-US" sz="850" b="1">
                          <a:solidFill>
                            <a:srgbClr val="FFFFFF"/>
                          </a:solidFill>
                          <a:latin typeface="Yu Gothic" pitchFamily="34" charset="0"/>
                          <a:ea typeface="Yu Gothic" pitchFamily="34" charset="-122"/>
                          <a:cs typeface="Yu Gothic" pitchFamily="34" charset="-120"/>
                        </a:rPr>
                        <a:t>発表時期</a:t>
                      </a:r>
                    </a:p>
                  </a:txBody>
                  <a:tcPr marL="27432" marR="27432" marT="9144" marB="9144" anchor="ctr">
                    <a:solidFill>
                      <a:srgbClr val="1C6FB3"/>
                    </a:solidFill>
                  </a:tcPr>
                </a:tc>
                <a:extLst>
                  <a:ext uri="{0D108BD9-81ED-4DB2-BD59-A6C34878D82A}">
                    <a16:rowId xmlns:a16="http://schemas.microsoft.com/office/drawing/2014/main" val="10000"/>
                  </a:ext>
                </a:extLst>
              </a:tr>
              <a:tr h="160000">
                <a:tc>
                  <a:txBody>
                    <a:bodyPr/>
                    <a:lstStyle/>
                    <a:p>
                      <a:pPr marL="0" indent="0" algn="l">
                        <a:buNone/>
                      </a:pPr>
                      <a:r>
                        <a:rPr lang="ja-JP" altLang="en-US" sz="900">
                          <a:solidFill>
                            <a:srgbClr val="262626"/>
                          </a:solidFill>
                          <a:latin typeface="Yu Gothic" pitchFamily="34" charset="0"/>
                          <a:ea typeface="Yu Gothic" pitchFamily="34" charset="-122"/>
                          <a:cs typeface="Yu Gothic" pitchFamily="34" charset="-120"/>
                        </a:rPr>
                        <a:t>大阪</a:t>
                      </a:r>
                    </a:p>
                  </a:txBody>
                  <a:tcPr marL="27432" marR="27432" marT="9144" marB="9144" anchor="ctr">
                    <a:solidFill>
                      <a:srgbClr val="D6E9F8"/>
                    </a:solidFill>
                  </a:tcPr>
                </a:tc>
                <a:tc>
                  <a:txBody>
                    <a:bodyPr/>
                    <a:lstStyle/>
                    <a:p>
                      <a:pPr marL="0" indent="0" algn="ctr">
                        <a:buNone/>
                      </a:pPr>
                      <a:r>
                        <a:rPr lang="ja-JP" altLang="en-US" sz="950" b="1">
                          <a:solidFill>
                            <a:srgbClr val="C0392B"/>
                          </a:solidFill>
                          <a:latin typeface="Yu Gothic" pitchFamily="34" charset="0"/>
                          <a:ea typeface="Yu Gothic" pitchFamily="34" charset="-122"/>
                          <a:cs typeface="Yu Gothic" pitchFamily="34" charset="-120"/>
                        </a:rPr>
                        <a:t>1,827</a:t>
                      </a:r>
                    </a:p>
                  </a:txBody>
                  <a:tcPr marL="27432" marR="27432" marT="9144" marB="9144" anchor="ctr">
                    <a:solidFill>
                      <a:srgbClr val="D6E9F8"/>
                    </a:solidFill>
                  </a:tcPr>
                </a:tc>
                <a:tc>
                  <a:txBody>
                    <a:bodyPr/>
                    <a:lstStyle/>
                    <a:p>
                      <a:pPr marL="0" indent="0" algn="ctr">
                        <a:buNone/>
                      </a:pPr>
                      <a:r>
                        <a:rPr lang="ja-JP" altLang="en-US" sz="900">
                          <a:solidFill>
                            <a:srgbClr val="5E5E5E"/>
                          </a:solidFill>
                          <a:latin typeface="Yu Gothic" pitchFamily="34" charset="0"/>
                          <a:ea typeface="Yu Gothic" pitchFamily="34" charset="-122"/>
                          <a:cs typeface="Yu Gothic" pitchFamily="34" charset="-120"/>
                        </a:rPr>
                        <a:t>1,177</a:t>
                      </a:r>
                    </a:p>
                  </a:txBody>
                  <a:tcPr marL="27432" marR="27432" marT="9144" marB="9144" anchor="ctr">
                    <a:solidFill>
                      <a:srgbClr val="D6E9F8"/>
                    </a:solidFill>
                  </a:tcPr>
                </a:tc>
                <a:tc>
                  <a:txBody>
                    <a:bodyPr/>
                    <a:lstStyle/>
                    <a:p>
                      <a:pPr marL="0" indent="0" algn="ctr">
                        <a:buNone/>
                      </a:pPr>
                      <a:r>
                        <a:rPr lang="ja-JP" altLang="en-US" sz="850" b="1">
                          <a:solidFill>
                            <a:srgbClr val="1C6FB3"/>
                          </a:solidFill>
                          <a:latin typeface="Yu Gothic" pitchFamily="34" charset="0"/>
                          <a:ea typeface="Yu Gothic" pitchFamily="34" charset="-122"/>
                          <a:cs typeface="Yu Gothic" pitchFamily="34" charset="-120"/>
                        </a:rPr>
                        <a:t>2025年1月</a:t>
                      </a:r>
                    </a:p>
                  </a:txBody>
                  <a:tcPr marL="27432" marR="27432" marT="9144" marB="9144" anchor="ctr">
                    <a:solidFill>
                      <a:srgbClr val="D6E9F8"/>
                    </a:solidFill>
                  </a:tcPr>
                </a:tc>
                <a:extLst>
                  <a:ext uri="{0D108BD9-81ED-4DB2-BD59-A6C34878D82A}">
                    <a16:rowId xmlns:a16="http://schemas.microsoft.com/office/drawing/2014/main" val="10001"/>
                  </a:ext>
                </a:extLst>
              </a:tr>
              <a:tr h="160000">
                <a:tc>
                  <a:txBody>
                    <a:bodyPr/>
                    <a:lstStyle/>
                    <a:p>
                      <a:pPr marL="0" indent="0" algn="l">
                        <a:buNone/>
                      </a:pPr>
                      <a:r>
                        <a:rPr lang="ja-JP" altLang="en-US" sz="900">
                          <a:solidFill>
                            <a:srgbClr val="262626"/>
                          </a:solidFill>
                          <a:latin typeface="Yu Gothic" pitchFamily="34" charset="0"/>
                          <a:ea typeface="Yu Gothic" pitchFamily="34" charset="-122"/>
                          <a:cs typeface="Yu Gothic" pitchFamily="34" charset="-120"/>
                        </a:rPr>
                        <a:t>岡山</a:t>
                      </a:r>
                    </a:p>
                  </a:txBody>
                  <a:tcPr marL="27432" marR="27432" marT="9144" marB="9144" anchor="ctr">
                    <a:solidFill>
                      <a:srgbClr val="D6E9F8"/>
                    </a:solidFill>
                  </a:tcPr>
                </a:tc>
                <a:tc>
                  <a:txBody>
                    <a:bodyPr/>
                    <a:lstStyle/>
                    <a:p>
                      <a:pPr marL="0" indent="0" algn="ctr">
                        <a:buNone/>
                      </a:pPr>
                      <a:r>
                        <a:rPr lang="ja-JP" altLang="en-US" sz="950" b="1">
                          <a:solidFill>
                            <a:srgbClr val="C0392B"/>
                          </a:solidFill>
                          <a:latin typeface="Yu Gothic" pitchFamily="34" charset="0"/>
                          <a:ea typeface="Yu Gothic" pitchFamily="34" charset="-122"/>
                          <a:cs typeface="Yu Gothic" pitchFamily="34" charset="-120"/>
                        </a:rPr>
                        <a:t>1,822</a:t>
                      </a:r>
                    </a:p>
                  </a:txBody>
                  <a:tcPr marL="27432" marR="27432" marT="9144" marB="9144" anchor="ctr">
                    <a:solidFill>
                      <a:srgbClr val="D6E9F8"/>
                    </a:solidFill>
                  </a:tcPr>
                </a:tc>
                <a:tc>
                  <a:txBody>
                    <a:bodyPr/>
                    <a:lstStyle/>
                    <a:p>
                      <a:pPr marL="0" indent="0" algn="ctr">
                        <a:buNone/>
                      </a:pPr>
                      <a:r>
                        <a:rPr lang="ja-JP" altLang="en-US" sz="900">
                          <a:solidFill>
                            <a:srgbClr val="5E5E5E"/>
                          </a:solidFill>
                          <a:latin typeface="Yu Gothic" pitchFamily="34" charset="0"/>
                          <a:ea typeface="Yu Gothic" pitchFamily="34" charset="-122"/>
                          <a:cs typeface="Yu Gothic" pitchFamily="34" charset="-120"/>
                        </a:rPr>
                        <a:t>1,047</a:t>
                      </a:r>
                    </a:p>
                  </a:txBody>
                  <a:tcPr marL="27432" marR="27432" marT="9144" marB="9144" anchor="ctr">
                    <a:solidFill>
                      <a:srgbClr val="D6E9F8"/>
                    </a:solidFill>
                  </a:tcPr>
                </a:tc>
                <a:tc>
                  <a:txBody>
                    <a:bodyPr/>
                    <a:lstStyle/>
                    <a:p>
                      <a:pPr marL="0" indent="0" algn="ctr">
                        <a:buNone/>
                      </a:pPr>
                      <a:r>
                        <a:rPr lang="ja-JP" altLang="en-US" sz="850" b="1">
                          <a:solidFill>
                            <a:srgbClr val="1C6FB3"/>
                          </a:solidFill>
                          <a:latin typeface="Yu Gothic" pitchFamily="34" charset="0"/>
                          <a:ea typeface="Yu Gothic" pitchFamily="34" charset="-122"/>
                          <a:cs typeface="Yu Gothic" pitchFamily="34" charset="-120"/>
                        </a:rPr>
                        <a:t>2025年1月</a:t>
                      </a:r>
                    </a:p>
                  </a:txBody>
                  <a:tcPr marL="27432" marR="27432" marT="9144" marB="9144" anchor="ctr">
                    <a:solidFill>
                      <a:srgbClr val="D6E9F8"/>
                    </a:solidFill>
                  </a:tcPr>
                </a:tc>
                <a:extLst>
                  <a:ext uri="{0D108BD9-81ED-4DB2-BD59-A6C34878D82A}">
                    <a16:rowId xmlns:a16="http://schemas.microsoft.com/office/drawing/2014/main" val="10002"/>
                  </a:ext>
                </a:extLst>
              </a:tr>
              <a:tr h="160000">
                <a:tc>
                  <a:txBody>
                    <a:bodyPr/>
                    <a:lstStyle/>
                    <a:p>
                      <a:pPr marL="0" indent="0" algn="l">
                        <a:buNone/>
                      </a:pPr>
                      <a:r>
                        <a:rPr lang="ja-JP" altLang="en-US" sz="900">
                          <a:solidFill>
                            <a:srgbClr val="262626"/>
                          </a:solidFill>
                          <a:latin typeface="Yu Gothic" pitchFamily="34" charset="0"/>
                          <a:ea typeface="Yu Gothic" pitchFamily="34" charset="-122"/>
                          <a:cs typeface="Yu Gothic" pitchFamily="34" charset="-120"/>
                        </a:rPr>
                        <a:t>埼玉</a:t>
                      </a:r>
                    </a:p>
                  </a:txBody>
                  <a:tcPr marL="27432" marR="27432" marT="9144" marB="9144" anchor="ctr">
                    <a:solidFill>
                      <a:srgbClr val="F2F2F2"/>
                    </a:solidFill>
                  </a:tcPr>
                </a:tc>
                <a:tc>
                  <a:txBody>
                    <a:bodyPr/>
                    <a:lstStyle/>
                    <a:p>
                      <a:pPr marL="0" indent="0" algn="ctr">
                        <a:buNone/>
                      </a:pPr>
                      <a:r>
                        <a:rPr lang="ja-JP" altLang="en-US" sz="950" b="1">
                          <a:solidFill>
                            <a:srgbClr val="C0392B"/>
                          </a:solidFill>
                          <a:latin typeface="Yu Gothic" pitchFamily="34" charset="0"/>
                          <a:ea typeface="Yu Gothic" pitchFamily="34" charset="-122"/>
                          <a:cs typeface="Yu Gothic" pitchFamily="34" charset="-120"/>
                        </a:rPr>
                        <a:t>1,831</a:t>
                      </a:r>
                    </a:p>
                  </a:txBody>
                  <a:tcPr marL="27432" marR="27432" marT="9144" marB="9144" anchor="ctr">
                    <a:solidFill>
                      <a:srgbClr val="F2F2F2"/>
                    </a:solidFill>
                  </a:tcPr>
                </a:tc>
                <a:tc>
                  <a:txBody>
                    <a:bodyPr/>
                    <a:lstStyle/>
                    <a:p>
                      <a:pPr marL="0" indent="0" algn="ctr">
                        <a:buNone/>
                      </a:pPr>
                      <a:r>
                        <a:rPr lang="ja-JP" altLang="en-US" sz="900">
                          <a:solidFill>
                            <a:srgbClr val="5E5E5E"/>
                          </a:solidFill>
                          <a:latin typeface="Yu Gothic" pitchFamily="34" charset="0"/>
                          <a:ea typeface="Yu Gothic" pitchFamily="34" charset="-122"/>
                          <a:cs typeface="Yu Gothic" pitchFamily="34" charset="-120"/>
                        </a:rPr>
                        <a:t>1,141</a:t>
                      </a:r>
                    </a:p>
                  </a:txBody>
                  <a:tcPr marL="27432" marR="27432" marT="9144" marB="9144" anchor="ctr">
                    <a:solidFill>
                      <a:srgbClr val="F2F2F2"/>
                    </a:solidFill>
                  </a:tcPr>
                </a:tc>
                <a:tc>
                  <a:txBody>
                    <a:bodyPr/>
                    <a:lstStyle/>
                    <a:p>
                      <a:pPr marL="0" indent="0" algn="ctr">
                        <a:buNone/>
                      </a:pPr>
                      <a:r>
                        <a:rPr lang="ja-JP" altLang="en-US" sz="850">
                          <a:solidFill>
                            <a:srgbClr val="7A7A7A"/>
                          </a:solidFill>
                          <a:latin typeface="Yu Gothic" pitchFamily="34" charset="0"/>
                          <a:ea typeface="Yu Gothic" pitchFamily="34" charset="-122"/>
                          <a:cs typeface="Yu Gothic" pitchFamily="34" charset="-120"/>
                        </a:rPr>
                        <a:t>2024年10月</a:t>
                      </a:r>
                    </a:p>
                  </a:txBody>
                  <a:tcPr marL="27432" marR="27432" marT="9144" marB="9144" anchor="ctr">
                    <a:solidFill>
                      <a:srgbClr val="F2F2F2"/>
                    </a:solidFill>
                  </a:tcPr>
                </a:tc>
                <a:extLst>
                  <a:ext uri="{0D108BD9-81ED-4DB2-BD59-A6C34878D82A}">
                    <a16:rowId xmlns:a16="http://schemas.microsoft.com/office/drawing/2014/main" val="10003"/>
                  </a:ext>
                </a:extLst>
              </a:tr>
              <a:tr h="160000">
                <a:tc>
                  <a:txBody>
                    <a:bodyPr/>
                    <a:lstStyle/>
                    <a:p>
                      <a:pPr marL="0" indent="0" algn="l">
                        <a:buNone/>
                      </a:pPr>
                      <a:r>
                        <a:rPr lang="ja-JP" altLang="en-US" sz="900">
                          <a:solidFill>
                            <a:srgbClr val="262626"/>
                          </a:solidFill>
                          <a:latin typeface="Yu Gothic" pitchFamily="34" charset="0"/>
                          <a:ea typeface="Yu Gothic" pitchFamily="34" charset="-122"/>
                          <a:cs typeface="Yu Gothic" pitchFamily="34" charset="-120"/>
                        </a:rPr>
                        <a:t>福岡</a:t>
                      </a:r>
                    </a:p>
                  </a:txBody>
                  <a:tcPr marL="27432" marR="27432" marT="9144" marB="9144" anchor="ctr">
                    <a:solidFill>
                      <a:srgbClr val="F2F2F2"/>
                    </a:solidFill>
                  </a:tcPr>
                </a:tc>
                <a:tc>
                  <a:txBody>
                    <a:bodyPr/>
                    <a:lstStyle/>
                    <a:p>
                      <a:pPr marL="0" indent="0" algn="ctr">
                        <a:buNone/>
                      </a:pPr>
                      <a:r>
                        <a:rPr lang="ja-JP" altLang="en-US" sz="950" b="1">
                          <a:solidFill>
                            <a:srgbClr val="C0392B"/>
                          </a:solidFill>
                          <a:latin typeface="Yu Gothic" pitchFamily="34" charset="0"/>
                          <a:ea typeface="Yu Gothic" pitchFamily="34" charset="-122"/>
                          <a:cs typeface="Yu Gothic" pitchFamily="34" charset="-120"/>
                        </a:rPr>
                        <a:t>1,777</a:t>
                      </a:r>
                    </a:p>
                  </a:txBody>
                  <a:tcPr marL="27432" marR="27432" marT="9144" marB="9144" anchor="ctr">
                    <a:solidFill>
                      <a:srgbClr val="F2F2F2"/>
                    </a:solidFill>
                  </a:tcPr>
                </a:tc>
                <a:tc>
                  <a:txBody>
                    <a:bodyPr/>
                    <a:lstStyle/>
                    <a:p>
                      <a:pPr marL="0" indent="0" algn="ctr">
                        <a:buNone/>
                      </a:pPr>
                      <a:r>
                        <a:rPr lang="ja-JP" altLang="en-US" sz="900">
                          <a:solidFill>
                            <a:srgbClr val="5E5E5E"/>
                          </a:solidFill>
                          <a:latin typeface="Yu Gothic" pitchFamily="34" charset="0"/>
                          <a:ea typeface="Yu Gothic" pitchFamily="34" charset="-122"/>
                          <a:cs typeface="Yu Gothic" pitchFamily="34" charset="-120"/>
                        </a:rPr>
                        <a:t>1,057</a:t>
                      </a:r>
                    </a:p>
                  </a:txBody>
                  <a:tcPr marL="27432" marR="27432" marT="9144" marB="9144" anchor="ctr">
                    <a:solidFill>
                      <a:srgbClr val="F2F2F2"/>
                    </a:solidFill>
                  </a:tcPr>
                </a:tc>
                <a:tc>
                  <a:txBody>
                    <a:bodyPr/>
                    <a:lstStyle/>
                    <a:p>
                      <a:pPr marL="0" indent="0" algn="ctr">
                        <a:buNone/>
                      </a:pPr>
                      <a:r>
                        <a:rPr lang="ja-JP" altLang="en-US" sz="850">
                          <a:solidFill>
                            <a:srgbClr val="7A7A7A"/>
                          </a:solidFill>
                          <a:latin typeface="Yu Gothic" pitchFamily="34" charset="0"/>
                          <a:ea typeface="Yu Gothic" pitchFamily="34" charset="-122"/>
                          <a:cs typeface="Yu Gothic" pitchFamily="34" charset="-120"/>
                        </a:rPr>
                        <a:t>2024年8月</a:t>
                      </a:r>
                    </a:p>
                  </a:txBody>
                  <a:tcPr marL="27432" marR="27432" marT="9144" marB="9144" anchor="ctr">
                    <a:solidFill>
                      <a:srgbClr val="F2F2F2"/>
                    </a:solidFill>
                  </a:tcPr>
                </a:tc>
                <a:extLst>
                  <a:ext uri="{0D108BD9-81ED-4DB2-BD59-A6C34878D82A}">
                    <a16:rowId xmlns:a16="http://schemas.microsoft.com/office/drawing/2014/main" val="10004"/>
                  </a:ext>
                </a:extLst>
              </a:tr>
              <a:tr h="160000">
                <a:tc>
                  <a:txBody>
                    <a:bodyPr/>
                    <a:lstStyle/>
                    <a:p>
                      <a:pPr marL="0" indent="0" algn="l">
                        <a:buNone/>
                      </a:pPr>
                      <a:r>
                        <a:rPr lang="ja-JP" altLang="en-US" sz="900">
                          <a:solidFill>
                            <a:srgbClr val="262626"/>
                          </a:solidFill>
                          <a:latin typeface="Yu Gothic" pitchFamily="34" charset="0"/>
                          <a:ea typeface="Yu Gothic" pitchFamily="34" charset="-122"/>
                          <a:cs typeface="Yu Gothic" pitchFamily="34" charset="-120"/>
                        </a:rPr>
                        <a:t>山口</a:t>
                      </a:r>
                    </a:p>
                  </a:txBody>
                  <a:tcPr marL="27432" marR="27432" marT="9144" marB="9144" anchor="ctr">
                    <a:solidFill>
                      <a:srgbClr val="F2F2F2"/>
                    </a:solidFill>
                  </a:tcPr>
                </a:tc>
                <a:tc>
                  <a:txBody>
                    <a:bodyPr/>
                    <a:lstStyle/>
                    <a:p>
                      <a:pPr marL="0" indent="0" algn="ctr">
                        <a:buNone/>
                      </a:pPr>
                      <a:r>
                        <a:rPr lang="ja-JP" altLang="en-US" sz="950" b="1">
                          <a:solidFill>
                            <a:srgbClr val="C0392B"/>
                          </a:solidFill>
                          <a:latin typeface="Yu Gothic" pitchFamily="34" charset="0"/>
                          <a:ea typeface="Yu Gothic" pitchFamily="34" charset="-122"/>
                          <a:cs typeface="Yu Gothic" pitchFamily="34" charset="-120"/>
                        </a:rPr>
                        <a:t>1,682</a:t>
                      </a:r>
                    </a:p>
                  </a:txBody>
                  <a:tcPr marL="27432" marR="27432" marT="9144" marB="9144" anchor="ctr">
                    <a:solidFill>
                      <a:srgbClr val="F2F2F2"/>
                    </a:solidFill>
                  </a:tcPr>
                </a:tc>
                <a:tc>
                  <a:txBody>
                    <a:bodyPr/>
                    <a:lstStyle/>
                    <a:p>
                      <a:pPr marL="0" indent="0" algn="ctr">
                        <a:buNone/>
                      </a:pPr>
                      <a:r>
                        <a:rPr lang="ja-JP" altLang="en-US" sz="900">
                          <a:solidFill>
                            <a:srgbClr val="5E5E5E"/>
                          </a:solidFill>
                          <a:latin typeface="Yu Gothic" pitchFamily="34" charset="0"/>
                          <a:ea typeface="Yu Gothic" pitchFamily="34" charset="-122"/>
                          <a:cs typeface="Yu Gothic" pitchFamily="34" charset="-120"/>
                        </a:rPr>
                        <a:t>1,043</a:t>
                      </a:r>
                    </a:p>
                  </a:txBody>
                  <a:tcPr marL="27432" marR="27432" marT="9144" marB="9144" anchor="ctr">
                    <a:solidFill>
                      <a:srgbClr val="F2F2F2"/>
                    </a:solidFill>
                  </a:tcPr>
                </a:tc>
                <a:tc>
                  <a:txBody>
                    <a:bodyPr/>
                    <a:lstStyle/>
                    <a:p>
                      <a:pPr marL="0" indent="0" algn="ctr">
                        <a:buNone/>
                      </a:pPr>
                      <a:r>
                        <a:rPr lang="ja-JP" altLang="en-US" sz="850">
                          <a:solidFill>
                            <a:srgbClr val="7A7A7A"/>
                          </a:solidFill>
                          <a:latin typeface="Yu Gothic" pitchFamily="34" charset="0"/>
                          <a:ea typeface="Yu Gothic" pitchFamily="34" charset="-122"/>
                          <a:cs typeface="Yu Gothic" pitchFamily="34" charset="-120"/>
                        </a:rPr>
                        <a:t>2024年7月</a:t>
                      </a:r>
                    </a:p>
                  </a:txBody>
                  <a:tcPr marL="27432" marR="27432" marT="9144" marB="9144" anchor="ctr">
                    <a:solidFill>
                      <a:srgbClr val="F2F2F2"/>
                    </a:solidFill>
                  </a:tcPr>
                </a:tc>
                <a:extLst>
                  <a:ext uri="{0D108BD9-81ED-4DB2-BD59-A6C34878D82A}">
                    <a16:rowId xmlns:a16="http://schemas.microsoft.com/office/drawing/2014/main" val="10005"/>
                  </a:ext>
                </a:extLst>
              </a:tr>
              <a:tr h="160000">
                <a:tc>
                  <a:txBody>
                    <a:bodyPr/>
                    <a:lstStyle/>
                    <a:p>
                      <a:pPr marL="0" indent="0" algn="l">
                        <a:buNone/>
                      </a:pPr>
                      <a:r>
                        <a:rPr lang="ja-JP" altLang="en-US" sz="900">
                          <a:solidFill>
                            <a:srgbClr val="262626"/>
                          </a:solidFill>
                          <a:latin typeface="Yu Gothic" pitchFamily="34" charset="0"/>
                          <a:ea typeface="Yu Gothic" pitchFamily="34" charset="-122"/>
                          <a:cs typeface="Yu Gothic" pitchFamily="34" charset="-120"/>
                        </a:rPr>
                        <a:t>長崎</a:t>
                      </a:r>
                    </a:p>
                  </a:txBody>
                  <a:tcPr marL="27432" marR="27432" marT="9144" marB="9144" anchor="ctr">
                    <a:solidFill>
                      <a:srgbClr val="F2F2F2"/>
                    </a:solidFill>
                  </a:tcPr>
                </a:tc>
                <a:tc>
                  <a:txBody>
                    <a:bodyPr/>
                    <a:lstStyle/>
                    <a:p>
                      <a:pPr marL="0" indent="0" algn="ctr">
                        <a:buNone/>
                      </a:pPr>
                      <a:r>
                        <a:rPr lang="ja-JP" altLang="en-US" sz="950" b="1">
                          <a:solidFill>
                            <a:srgbClr val="C0392B"/>
                          </a:solidFill>
                          <a:latin typeface="Yu Gothic" pitchFamily="34" charset="0"/>
                          <a:ea typeface="Yu Gothic" pitchFamily="34" charset="-122"/>
                          <a:cs typeface="Yu Gothic" pitchFamily="34" charset="-120"/>
                        </a:rPr>
                        <a:t>1,681</a:t>
                      </a:r>
                    </a:p>
                  </a:txBody>
                  <a:tcPr marL="27432" marR="27432" marT="9144" marB="9144" anchor="ctr">
                    <a:solidFill>
                      <a:srgbClr val="F2F2F2"/>
                    </a:solidFill>
                  </a:tcPr>
                </a:tc>
                <a:tc>
                  <a:txBody>
                    <a:bodyPr/>
                    <a:lstStyle/>
                    <a:p>
                      <a:pPr marL="0" indent="0" algn="ctr">
                        <a:buNone/>
                      </a:pPr>
                      <a:r>
                        <a:rPr lang="ja-JP" altLang="en-US" sz="900">
                          <a:solidFill>
                            <a:srgbClr val="5E5E5E"/>
                          </a:solidFill>
                          <a:latin typeface="Yu Gothic" pitchFamily="34" charset="0"/>
                          <a:ea typeface="Yu Gothic" pitchFamily="34" charset="-122"/>
                          <a:cs typeface="Yu Gothic" pitchFamily="34" charset="-120"/>
                        </a:rPr>
                        <a:t>1,031</a:t>
                      </a:r>
                    </a:p>
                  </a:txBody>
                  <a:tcPr marL="27432" marR="27432" marT="9144" marB="9144" anchor="ctr">
                    <a:solidFill>
                      <a:srgbClr val="F2F2F2"/>
                    </a:solidFill>
                  </a:tcPr>
                </a:tc>
                <a:tc>
                  <a:txBody>
                    <a:bodyPr/>
                    <a:lstStyle/>
                    <a:p>
                      <a:pPr marL="0" indent="0" algn="ctr">
                        <a:buNone/>
                      </a:pPr>
                      <a:r>
                        <a:rPr lang="ja-JP" altLang="en-US" sz="850">
                          <a:solidFill>
                            <a:srgbClr val="7A7A7A"/>
                          </a:solidFill>
                          <a:latin typeface="Yu Gothic" pitchFamily="34" charset="0"/>
                          <a:ea typeface="Yu Gothic" pitchFamily="34" charset="-122"/>
                          <a:cs typeface="Yu Gothic" pitchFamily="34" charset="-120"/>
                        </a:rPr>
                        <a:t>2024年7月</a:t>
                      </a:r>
                    </a:p>
                  </a:txBody>
                  <a:tcPr marL="27432" marR="27432" marT="9144" marB="9144" anchor="ctr">
                    <a:solidFill>
                      <a:srgbClr val="F2F2F2"/>
                    </a:solidFill>
                  </a:tcPr>
                </a:tc>
                <a:extLst>
                  <a:ext uri="{0D108BD9-81ED-4DB2-BD59-A6C34878D82A}">
                    <a16:rowId xmlns:a16="http://schemas.microsoft.com/office/drawing/2014/main" val="10006"/>
                  </a:ext>
                </a:extLst>
              </a:tr>
              <a:tr h="160000">
                <a:tc>
                  <a:txBody>
                    <a:bodyPr/>
                    <a:lstStyle/>
                    <a:p>
                      <a:pPr marL="0" indent="0" algn="l">
                        <a:buNone/>
                      </a:pPr>
                      <a:r>
                        <a:rPr lang="ja-JP" altLang="en-US" sz="900">
                          <a:solidFill>
                            <a:srgbClr val="262626"/>
                          </a:solidFill>
                          <a:latin typeface="Yu Gothic" pitchFamily="34" charset="0"/>
                          <a:ea typeface="Yu Gothic" pitchFamily="34" charset="-122"/>
                          <a:cs typeface="Yu Gothic" pitchFamily="34" charset="-120"/>
                        </a:rPr>
                        <a:t>鹿児島</a:t>
                      </a:r>
                    </a:p>
                  </a:txBody>
                  <a:tcPr marL="27432" marR="27432" marT="9144" marB="9144" anchor="ctr">
                    <a:solidFill>
                      <a:srgbClr val="F2F2F2"/>
                    </a:solidFill>
                  </a:tcPr>
                </a:tc>
                <a:tc>
                  <a:txBody>
                    <a:bodyPr/>
                    <a:lstStyle/>
                    <a:p>
                      <a:pPr marL="0" indent="0" algn="ctr">
                        <a:buNone/>
                      </a:pPr>
                      <a:r>
                        <a:rPr lang="ja-JP" altLang="en-US" sz="950" b="1">
                          <a:solidFill>
                            <a:srgbClr val="C0392B"/>
                          </a:solidFill>
                          <a:latin typeface="Yu Gothic" pitchFamily="34" charset="0"/>
                          <a:ea typeface="Yu Gothic" pitchFamily="34" charset="-122"/>
                          <a:cs typeface="Yu Gothic" pitchFamily="34" charset="-120"/>
                        </a:rPr>
                        <a:t>1,791</a:t>
                      </a:r>
                    </a:p>
                  </a:txBody>
                  <a:tcPr marL="27432" marR="27432" marT="9144" marB="9144" anchor="ctr">
                    <a:solidFill>
                      <a:srgbClr val="F2F2F2"/>
                    </a:solidFill>
                  </a:tcPr>
                </a:tc>
                <a:tc>
                  <a:txBody>
                    <a:bodyPr/>
                    <a:lstStyle/>
                    <a:p>
                      <a:pPr marL="0" indent="0" algn="ctr">
                        <a:buNone/>
                      </a:pPr>
                      <a:r>
                        <a:rPr lang="ja-JP" altLang="en-US" sz="900">
                          <a:solidFill>
                            <a:srgbClr val="5E5E5E"/>
                          </a:solidFill>
                          <a:latin typeface="Yu Gothic" pitchFamily="34" charset="0"/>
                          <a:ea typeface="Yu Gothic" pitchFamily="34" charset="-122"/>
                          <a:cs typeface="Yu Gothic" pitchFamily="34" charset="-120"/>
                        </a:rPr>
                        <a:t>1,026</a:t>
                      </a:r>
                    </a:p>
                  </a:txBody>
                  <a:tcPr marL="27432" marR="27432" marT="9144" marB="9144" anchor="ctr">
                    <a:solidFill>
                      <a:srgbClr val="F2F2F2"/>
                    </a:solidFill>
                  </a:tcPr>
                </a:tc>
                <a:tc>
                  <a:txBody>
                    <a:bodyPr/>
                    <a:lstStyle/>
                    <a:p>
                      <a:pPr marL="0" indent="0" algn="ctr">
                        <a:buNone/>
                      </a:pPr>
                      <a:r>
                        <a:rPr lang="ja-JP" altLang="en-US" sz="850">
                          <a:solidFill>
                            <a:srgbClr val="7A7A7A"/>
                          </a:solidFill>
                          <a:latin typeface="Yu Gothic" pitchFamily="34" charset="0"/>
                          <a:ea typeface="Yu Gothic" pitchFamily="34" charset="-122"/>
                          <a:cs typeface="Yu Gothic" pitchFamily="34" charset="-120"/>
                        </a:rPr>
                        <a:t>2024年7月</a:t>
                      </a:r>
                    </a:p>
                  </a:txBody>
                  <a:tcPr marL="27432" marR="27432" marT="9144" marB="9144" anchor="ctr">
                    <a:solidFill>
                      <a:srgbClr val="F2F2F2"/>
                    </a:solidFill>
                  </a:tcPr>
                </a:tc>
                <a:extLst>
                  <a:ext uri="{0D108BD9-81ED-4DB2-BD59-A6C34878D82A}">
                    <a16:rowId xmlns:a16="http://schemas.microsoft.com/office/drawing/2014/main" val="10007"/>
                  </a:ext>
                </a:extLst>
              </a:tr>
              <a:tr h="160000">
                <a:tc>
                  <a:txBody>
                    <a:bodyPr/>
                    <a:lstStyle/>
                    <a:p>
                      <a:pPr marL="0" indent="0" algn="l">
                        <a:buNone/>
                      </a:pPr>
                      <a:r>
                        <a:rPr lang="ja-JP" altLang="en-US" sz="900">
                          <a:solidFill>
                            <a:srgbClr val="262626"/>
                          </a:solidFill>
                          <a:latin typeface="Yu Gothic" pitchFamily="34" charset="0"/>
                          <a:ea typeface="Yu Gothic" pitchFamily="34" charset="-122"/>
                          <a:cs typeface="Yu Gothic" pitchFamily="34" charset="-120"/>
                        </a:rPr>
                        <a:t>北海道</a:t>
                      </a:r>
                    </a:p>
                  </a:txBody>
                  <a:tcPr marL="27432" marR="27432" marT="9144" marB="9144" anchor="ctr">
                    <a:solidFill>
                      <a:srgbClr val="F2F2F2"/>
                    </a:solidFill>
                  </a:tcPr>
                </a:tc>
                <a:tc>
                  <a:txBody>
                    <a:bodyPr/>
                    <a:lstStyle/>
                    <a:p>
                      <a:pPr marL="0" indent="0" algn="ctr">
                        <a:buNone/>
                      </a:pPr>
                      <a:r>
                        <a:rPr lang="ja-JP" altLang="en-US" sz="950" b="1">
                          <a:solidFill>
                            <a:srgbClr val="C0392B"/>
                          </a:solidFill>
                          <a:latin typeface="Yu Gothic" pitchFamily="34" charset="0"/>
                          <a:ea typeface="Yu Gothic" pitchFamily="34" charset="-122"/>
                          <a:cs typeface="Yu Gothic" pitchFamily="34" charset="-120"/>
                        </a:rPr>
                        <a:t>1,749</a:t>
                      </a:r>
                    </a:p>
                  </a:txBody>
                  <a:tcPr marL="27432" marR="27432" marT="9144" marB="9144" anchor="ctr">
                    <a:solidFill>
                      <a:srgbClr val="F2F2F2"/>
                    </a:solidFill>
                  </a:tcPr>
                </a:tc>
                <a:tc>
                  <a:txBody>
                    <a:bodyPr/>
                    <a:lstStyle/>
                    <a:p>
                      <a:pPr marL="0" indent="0" algn="ctr">
                        <a:buNone/>
                      </a:pPr>
                      <a:r>
                        <a:rPr lang="ja-JP" altLang="en-US" sz="900">
                          <a:solidFill>
                            <a:srgbClr val="5E5E5E"/>
                          </a:solidFill>
                          <a:latin typeface="Yu Gothic" pitchFamily="34" charset="0"/>
                          <a:ea typeface="Yu Gothic" pitchFamily="34" charset="-122"/>
                          <a:cs typeface="Yu Gothic" pitchFamily="34" charset="-120"/>
                        </a:rPr>
                        <a:t>1,075</a:t>
                      </a:r>
                    </a:p>
                  </a:txBody>
                  <a:tcPr marL="27432" marR="27432" marT="9144" marB="9144" anchor="ctr">
                    <a:solidFill>
                      <a:srgbClr val="F2F2F2"/>
                    </a:solidFill>
                  </a:tcPr>
                </a:tc>
                <a:tc>
                  <a:txBody>
                    <a:bodyPr/>
                    <a:lstStyle/>
                    <a:p>
                      <a:pPr marL="0" indent="0" algn="ctr">
                        <a:buNone/>
                      </a:pPr>
                      <a:r>
                        <a:rPr lang="ja-JP" altLang="en-US" sz="850">
                          <a:solidFill>
                            <a:srgbClr val="7A7A7A"/>
                          </a:solidFill>
                          <a:latin typeface="Yu Gothic" pitchFamily="34" charset="0"/>
                          <a:ea typeface="Yu Gothic" pitchFamily="34" charset="-122"/>
                          <a:cs typeface="Yu Gothic" pitchFamily="34" charset="-120"/>
                        </a:rPr>
                        <a:t>2024年6月</a:t>
                      </a:r>
                    </a:p>
                  </a:txBody>
                  <a:tcPr marL="27432" marR="27432" marT="9144" marB="9144" anchor="ctr">
                    <a:solidFill>
                      <a:srgbClr val="F2F2F2"/>
                    </a:solidFill>
                  </a:tcPr>
                </a:tc>
                <a:extLst>
                  <a:ext uri="{0D108BD9-81ED-4DB2-BD59-A6C34878D82A}">
                    <a16:rowId xmlns:a16="http://schemas.microsoft.com/office/drawing/2014/main" val="10008"/>
                  </a:ext>
                </a:extLst>
              </a:tr>
              <a:tr h="160000">
                <a:tc>
                  <a:txBody>
                    <a:bodyPr/>
                    <a:lstStyle/>
                    <a:p>
                      <a:pPr marL="0" indent="0" algn="l">
                        <a:buNone/>
                      </a:pPr>
                      <a:r>
                        <a:rPr lang="ja-JP" altLang="en-US" sz="900">
                          <a:solidFill>
                            <a:srgbClr val="262626"/>
                          </a:solidFill>
                          <a:latin typeface="Yu Gothic" pitchFamily="34" charset="0"/>
                          <a:ea typeface="Yu Gothic" pitchFamily="34" charset="-122"/>
                          <a:cs typeface="Yu Gothic" pitchFamily="34" charset="-120"/>
                        </a:rPr>
                        <a:t>茨城</a:t>
                      </a:r>
                    </a:p>
                  </a:txBody>
                  <a:tcPr marL="27432" marR="27432" marT="9144" marB="9144" anchor="ctr">
                    <a:solidFill>
                      <a:srgbClr val="F2F2F2"/>
                    </a:solidFill>
                  </a:tcPr>
                </a:tc>
                <a:tc>
                  <a:txBody>
                    <a:bodyPr/>
                    <a:lstStyle/>
                    <a:p>
                      <a:pPr marL="0" indent="0" algn="ctr">
                        <a:buNone/>
                      </a:pPr>
                      <a:r>
                        <a:rPr lang="ja-JP" altLang="en-US" sz="950" b="1">
                          <a:solidFill>
                            <a:srgbClr val="C0392B"/>
                          </a:solidFill>
                          <a:latin typeface="Yu Gothic" pitchFamily="34" charset="0"/>
                          <a:ea typeface="Yu Gothic" pitchFamily="34" charset="-122"/>
                          <a:cs typeface="Yu Gothic" pitchFamily="34" charset="-120"/>
                        </a:rPr>
                        <a:t>1,770</a:t>
                      </a:r>
                    </a:p>
                  </a:txBody>
                  <a:tcPr marL="27432" marR="27432" marT="9144" marB="9144" anchor="ctr">
                    <a:solidFill>
                      <a:srgbClr val="F2F2F2"/>
                    </a:solidFill>
                  </a:tcPr>
                </a:tc>
                <a:tc>
                  <a:txBody>
                    <a:bodyPr/>
                    <a:lstStyle/>
                    <a:p>
                      <a:pPr marL="0" indent="0" algn="ctr">
                        <a:buNone/>
                      </a:pPr>
                      <a:r>
                        <a:rPr lang="ja-JP" altLang="en-US" sz="900">
                          <a:solidFill>
                            <a:srgbClr val="5E5E5E"/>
                          </a:solidFill>
                          <a:latin typeface="Yu Gothic" pitchFamily="34" charset="0"/>
                          <a:ea typeface="Yu Gothic" pitchFamily="34" charset="-122"/>
                          <a:cs typeface="Yu Gothic" pitchFamily="34" charset="-120"/>
                        </a:rPr>
                        <a:t>1,074</a:t>
                      </a:r>
                    </a:p>
                  </a:txBody>
                  <a:tcPr marL="27432" marR="27432" marT="9144" marB="9144" anchor="ctr">
                    <a:solidFill>
                      <a:srgbClr val="F2F2F2"/>
                    </a:solidFill>
                  </a:tcPr>
                </a:tc>
                <a:tc>
                  <a:txBody>
                    <a:bodyPr/>
                    <a:lstStyle/>
                    <a:p>
                      <a:pPr marL="0" indent="0" algn="ctr">
                        <a:buNone/>
                      </a:pPr>
                      <a:r>
                        <a:rPr lang="ja-JP" altLang="en-US" sz="850">
                          <a:solidFill>
                            <a:srgbClr val="7A7A7A"/>
                          </a:solidFill>
                          <a:latin typeface="Yu Gothic" pitchFamily="34" charset="0"/>
                          <a:ea typeface="Yu Gothic" pitchFamily="34" charset="-122"/>
                          <a:cs typeface="Yu Gothic" pitchFamily="34" charset="-120"/>
                        </a:rPr>
                        <a:t>2022年10月</a:t>
                      </a:r>
                    </a:p>
                  </a:txBody>
                  <a:tcPr marL="27432" marR="27432" marT="9144" marB="9144" anchor="ctr">
                    <a:solidFill>
                      <a:srgbClr val="F2F2F2"/>
                    </a:solidFill>
                  </a:tcPr>
                </a:tc>
                <a:extLst>
                  <a:ext uri="{0D108BD9-81ED-4DB2-BD59-A6C34878D82A}">
                    <a16:rowId xmlns:a16="http://schemas.microsoft.com/office/drawing/2014/main" val="10009"/>
                  </a:ext>
                </a:extLst>
              </a:tr>
              <a:tr h="160000">
                <a:tc>
                  <a:txBody>
                    <a:bodyPr/>
                    <a:lstStyle/>
                    <a:p>
                      <a:pPr marL="0" indent="0" algn="l">
                        <a:buNone/>
                      </a:pPr>
                      <a:r>
                        <a:rPr lang="ja-JP" altLang="en-US" sz="900">
                          <a:solidFill>
                            <a:srgbClr val="262626"/>
                          </a:solidFill>
                          <a:latin typeface="Yu Gothic" pitchFamily="34" charset="0"/>
                          <a:ea typeface="Yu Gothic" pitchFamily="34" charset="-122"/>
                          <a:cs typeface="Yu Gothic" pitchFamily="34" charset="-120"/>
                        </a:rPr>
                        <a:t>兵庫</a:t>
                      </a:r>
                    </a:p>
                  </a:txBody>
                  <a:tcPr marL="27432" marR="27432" marT="9144" marB="9144" anchor="ctr">
                    <a:solidFill>
                      <a:srgbClr val="F2F2F2"/>
                    </a:solidFill>
                  </a:tcPr>
                </a:tc>
                <a:tc>
                  <a:txBody>
                    <a:bodyPr/>
                    <a:lstStyle/>
                    <a:p>
                      <a:pPr marL="0" indent="0" algn="ctr">
                        <a:buNone/>
                      </a:pPr>
                      <a:r>
                        <a:rPr lang="ja-JP" altLang="en-US" sz="950" b="1">
                          <a:solidFill>
                            <a:srgbClr val="C0392B"/>
                          </a:solidFill>
                          <a:latin typeface="Yu Gothic" pitchFamily="34" charset="0"/>
                          <a:ea typeface="Yu Gothic" pitchFamily="34" charset="-122"/>
                          <a:cs typeface="Yu Gothic" pitchFamily="34" charset="-120"/>
                        </a:rPr>
                        <a:t>1,626</a:t>
                      </a:r>
                    </a:p>
                  </a:txBody>
                  <a:tcPr marL="27432" marR="27432" marT="9144" marB="9144" anchor="ctr">
                    <a:solidFill>
                      <a:srgbClr val="F2F2F2"/>
                    </a:solidFill>
                  </a:tcPr>
                </a:tc>
                <a:tc>
                  <a:txBody>
                    <a:bodyPr/>
                    <a:lstStyle/>
                    <a:p>
                      <a:pPr marL="0" indent="0" algn="ctr">
                        <a:buNone/>
                      </a:pPr>
                      <a:r>
                        <a:rPr lang="ja-JP" altLang="en-US" sz="900">
                          <a:solidFill>
                            <a:srgbClr val="5E5E5E"/>
                          </a:solidFill>
                          <a:latin typeface="Yu Gothic" pitchFamily="34" charset="0"/>
                          <a:ea typeface="Yu Gothic" pitchFamily="34" charset="-122"/>
                          <a:cs typeface="Yu Gothic" pitchFamily="34" charset="-120"/>
                        </a:rPr>
                        <a:t>1,116</a:t>
                      </a:r>
                    </a:p>
                  </a:txBody>
                  <a:tcPr marL="27432" marR="27432" marT="9144" marB="9144" anchor="ctr">
                    <a:solidFill>
                      <a:srgbClr val="F2F2F2"/>
                    </a:solidFill>
                  </a:tcPr>
                </a:tc>
                <a:tc>
                  <a:txBody>
                    <a:bodyPr/>
                    <a:lstStyle/>
                    <a:p>
                      <a:pPr marL="0" indent="0" algn="ctr">
                        <a:buNone/>
                      </a:pPr>
                      <a:r>
                        <a:rPr lang="ja-JP" altLang="en-US" sz="850">
                          <a:solidFill>
                            <a:srgbClr val="7A7A7A"/>
                          </a:solidFill>
                          <a:latin typeface="Yu Gothic" pitchFamily="34" charset="0"/>
                          <a:ea typeface="Yu Gothic" pitchFamily="34" charset="-122"/>
                          <a:cs typeface="Yu Gothic" pitchFamily="34" charset="-120"/>
                        </a:rPr>
                        <a:t>2022年6月</a:t>
                      </a:r>
                    </a:p>
                  </a:txBody>
                  <a:tcPr marL="27432" marR="27432" marT="9144" marB="9144" anchor="ctr">
                    <a:solidFill>
                      <a:srgbClr val="F2F2F2"/>
                    </a:solidFill>
                  </a:tcPr>
                </a:tc>
                <a:extLst>
                  <a:ext uri="{0D108BD9-81ED-4DB2-BD59-A6C34878D82A}">
                    <a16:rowId xmlns:a16="http://schemas.microsoft.com/office/drawing/2014/main" val="10010"/>
                  </a:ext>
                </a:extLst>
              </a:tr>
              <a:tr h="160000">
                <a:tc>
                  <a:txBody>
                    <a:bodyPr/>
                    <a:lstStyle/>
                    <a:p>
                      <a:pPr marL="0" indent="0" algn="l">
                        <a:buNone/>
                      </a:pPr>
                      <a:r>
                        <a:rPr lang="ja-JP" altLang="en-US" sz="900">
                          <a:solidFill>
                            <a:srgbClr val="262626"/>
                          </a:solidFill>
                          <a:latin typeface="Yu Gothic" pitchFamily="34" charset="0"/>
                          <a:ea typeface="Yu Gothic" pitchFamily="34" charset="-122"/>
                          <a:cs typeface="Yu Gothic" pitchFamily="34" charset="-120"/>
                        </a:rPr>
                        <a:t>大分</a:t>
                      </a:r>
                    </a:p>
                  </a:txBody>
                  <a:tcPr marL="27432" marR="27432" marT="9144" marB="9144" anchor="ctr">
                    <a:solidFill>
                      <a:srgbClr val="F2F2F2"/>
                    </a:solidFill>
                  </a:tcPr>
                </a:tc>
                <a:tc>
                  <a:txBody>
                    <a:bodyPr/>
                    <a:lstStyle/>
                    <a:p>
                      <a:pPr marL="0" indent="0" algn="ctr">
                        <a:buNone/>
                      </a:pPr>
                      <a:r>
                        <a:rPr lang="ja-JP" altLang="en-US" sz="950" b="1">
                          <a:solidFill>
                            <a:srgbClr val="C0392B"/>
                          </a:solidFill>
                          <a:latin typeface="Yu Gothic" pitchFamily="34" charset="0"/>
                          <a:ea typeface="Yu Gothic" pitchFamily="34" charset="-122"/>
                          <a:cs typeface="Yu Gothic" pitchFamily="34" charset="-120"/>
                        </a:rPr>
                        <a:t>1,725</a:t>
                      </a:r>
                    </a:p>
                  </a:txBody>
                  <a:tcPr marL="27432" marR="27432" marT="9144" marB="9144" anchor="ctr">
                    <a:solidFill>
                      <a:srgbClr val="F2F2F2"/>
                    </a:solidFill>
                  </a:tcPr>
                </a:tc>
                <a:tc>
                  <a:txBody>
                    <a:bodyPr/>
                    <a:lstStyle/>
                    <a:p>
                      <a:pPr marL="0" indent="0" algn="ctr">
                        <a:buNone/>
                      </a:pPr>
                      <a:r>
                        <a:rPr lang="ja-JP" altLang="en-US" sz="900">
                          <a:solidFill>
                            <a:srgbClr val="5E5E5E"/>
                          </a:solidFill>
                          <a:latin typeface="Yu Gothic" pitchFamily="34" charset="0"/>
                          <a:ea typeface="Yu Gothic" pitchFamily="34" charset="-122"/>
                          <a:cs typeface="Yu Gothic" pitchFamily="34" charset="-120"/>
                        </a:rPr>
                        <a:t>1,035</a:t>
                      </a:r>
                    </a:p>
                  </a:txBody>
                  <a:tcPr marL="27432" marR="27432" marT="9144" marB="9144" anchor="ctr">
                    <a:solidFill>
                      <a:srgbClr val="F2F2F2"/>
                    </a:solidFill>
                  </a:tcPr>
                </a:tc>
                <a:tc>
                  <a:txBody>
                    <a:bodyPr/>
                    <a:lstStyle/>
                    <a:p>
                      <a:pPr marL="0" indent="0" algn="ctr">
                        <a:buNone/>
                      </a:pPr>
                      <a:r>
                        <a:rPr lang="ja-JP" altLang="en-US" sz="850">
                          <a:solidFill>
                            <a:srgbClr val="7A7A7A"/>
                          </a:solidFill>
                          <a:latin typeface="Yu Gothic" pitchFamily="34" charset="0"/>
                          <a:ea typeface="Yu Gothic" pitchFamily="34" charset="-122"/>
                          <a:cs typeface="Yu Gothic" pitchFamily="34" charset="-120"/>
                        </a:rPr>
                        <a:t>2021年6月</a:t>
                      </a:r>
                    </a:p>
                  </a:txBody>
                  <a:tcPr marL="27432" marR="27432" marT="9144" marB="9144" anchor="ctr">
                    <a:solidFill>
                      <a:srgbClr val="F2F2F2"/>
                    </a:solidFill>
                  </a:tcPr>
                </a:tc>
                <a:extLst>
                  <a:ext uri="{0D108BD9-81ED-4DB2-BD59-A6C34878D82A}">
                    <a16:rowId xmlns:a16="http://schemas.microsoft.com/office/drawing/2014/main" val="10011"/>
                  </a:ext>
                </a:extLst>
              </a:tr>
              <a:tr h="160000">
                <a:tc>
                  <a:txBody>
                    <a:bodyPr/>
                    <a:lstStyle/>
                    <a:p>
                      <a:pPr marL="0" indent="0" algn="l">
                        <a:buNone/>
                      </a:pPr>
                      <a:r>
                        <a:rPr lang="ja-JP" altLang="en-US" sz="900">
                          <a:solidFill>
                            <a:srgbClr val="262626"/>
                          </a:solidFill>
                          <a:latin typeface="Yu Gothic" pitchFamily="34" charset="0"/>
                          <a:ea typeface="Yu Gothic" pitchFamily="34" charset="-122"/>
                          <a:cs typeface="Yu Gothic" pitchFamily="34" charset="-120"/>
                        </a:rPr>
                        <a:t>沖縄</a:t>
                      </a:r>
                    </a:p>
                  </a:txBody>
                  <a:tcPr marL="27432" marR="27432" marT="9144" marB="9144" anchor="ctr">
                    <a:solidFill>
                      <a:srgbClr val="F2F2F2"/>
                    </a:solidFill>
                  </a:tcPr>
                </a:tc>
                <a:tc>
                  <a:txBody>
                    <a:bodyPr/>
                    <a:lstStyle/>
                    <a:p>
                      <a:pPr marL="0" indent="0" algn="ctr">
                        <a:buNone/>
                      </a:pPr>
                      <a:r>
                        <a:rPr lang="ja-JP" altLang="en-US" sz="950" b="1">
                          <a:solidFill>
                            <a:srgbClr val="C0392B"/>
                          </a:solidFill>
                          <a:latin typeface="Yu Gothic" pitchFamily="34" charset="0"/>
                          <a:ea typeface="Yu Gothic" pitchFamily="34" charset="-122"/>
                          <a:cs typeface="Yu Gothic" pitchFamily="34" charset="-120"/>
                        </a:rPr>
                        <a:t>1,642</a:t>
                      </a:r>
                    </a:p>
                  </a:txBody>
                  <a:tcPr marL="27432" marR="27432" marT="9144" marB="9144" anchor="ctr">
                    <a:solidFill>
                      <a:srgbClr val="F2F2F2"/>
                    </a:solidFill>
                  </a:tcPr>
                </a:tc>
                <a:tc>
                  <a:txBody>
                    <a:bodyPr/>
                    <a:lstStyle/>
                    <a:p>
                      <a:pPr marL="0" indent="0" algn="ctr">
                        <a:buNone/>
                      </a:pPr>
                      <a:r>
                        <a:rPr lang="ja-JP" altLang="en-US" sz="900">
                          <a:solidFill>
                            <a:srgbClr val="5E5E5E"/>
                          </a:solidFill>
                          <a:latin typeface="Yu Gothic" pitchFamily="34" charset="0"/>
                          <a:ea typeface="Yu Gothic" pitchFamily="34" charset="-122"/>
                          <a:cs typeface="Yu Gothic" pitchFamily="34" charset="-120"/>
                        </a:rPr>
                        <a:t>1,023</a:t>
                      </a:r>
                    </a:p>
                  </a:txBody>
                  <a:tcPr marL="27432" marR="27432" marT="9144" marB="9144" anchor="ctr">
                    <a:solidFill>
                      <a:srgbClr val="F2F2F2"/>
                    </a:solidFill>
                  </a:tcPr>
                </a:tc>
                <a:tc>
                  <a:txBody>
                    <a:bodyPr/>
                    <a:lstStyle/>
                    <a:p>
                      <a:pPr marL="0" indent="0" algn="ctr">
                        <a:buNone/>
                      </a:pPr>
                      <a:r>
                        <a:rPr lang="ja-JP" altLang="en-US" sz="850">
                          <a:solidFill>
                            <a:srgbClr val="7A7A7A"/>
                          </a:solidFill>
                          <a:latin typeface="Yu Gothic" pitchFamily="34" charset="0"/>
                          <a:ea typeface="Yu Gothic" pitchFamily="34" charset="-122"/>
                          <a:cs typeface="Yu Gothic" pitchFamily="34" charset="-120"/>
                        </a:rPr>
                        <a:t>2020年7月</a:t>
                      </a:r>
                    </a:p>
                  </a:txBody>
                  <a:tcPr marL="27432" marR="27432" marT="9144" marB="9144" anchor="ctr">
                    <a:solidFill>
                      <a:srgbClr val="F2F2F2"/>
                    </a:solidFill>
                  </a:tcPr>
                </a:tc>
                <a:extLst>
                  <a:ext uri="{0D108BD9-81ED-4DB2-BD59-A6C34878D82A}">
                    <a16:rowId xmlns:a16="http://schemas.microsoft.com/office/drawing/2014/main" val="10012"/>
                  </a:ext>
                </a:extLst>
              </a:tr>
              <a:tr h="160000">
                <a:tc>
                  <a:txBody>
                    <a:bodyPr/>
                    <a:lstStyle/>
                    <a:p>
                      <a:pPr marL="0" indent="0" algn="l">
                        <a:buNone/>
                      </a:pPr>
                      <a:r>
                        <a:rPr lang="ja-JP" altLang="en-US" sz="900">
                          <a:solidFill>
                            <a:srgbClr val="262626"/>
                          </a:solidFill>
                          <a:latin typeface="Yu Gothic" pitchFamily="34" charset="0"/>
                          <a:ea typeface="Yu Gothic" pitchFamily="34" charset="-122"/>
                          <a:cs typeface="Yu Gothic" pitchFamily="34" charset="-120"/>
                        </a:rPr>
                        <a:t>佐賀</a:t>
                      </a:r>
                    </a:p>
                  </a:txBody>
                  <a:tcPr marL="27432" marR="27432" marT="9144" marB="9144" anchor="ctr">
                    <a:solidFill>
                      <a:srgbClr val="F2F2F2"/>
                    </a:solidFill>
                  </a:tcPr>
                </a:tc>
                <a:tc>
                  <a:txBody>
                    <a:bodyPr/>
                    <a:lstStyle/>
                    <a:p>
                      <a:pPr marL="0" indent="0" algn="ctr">
                        <a:buNone/>
                      </a:pPr>
                      <a:r>
                        <a:rPr lang="ja-JP" altLang="en-US" sz="950" b="1">
                          <a:solidFill>
                            <a:srgbClr val="C0392B"/>
                          </a:solidFill>
                          <a:latin typeface="Yu Gothic" pitchFamily="34" charset="0"/>
                          <a:ea typeface="Yu Gothic" pitchFamily="34" charset="-122"/>
                          <a:cs typeface="Yu Gothic" pitchFamily="34" charset="-120"/>
                        </a:rPr>
                        <a:t>1,613</a:t>
                      </a:r>
                    </a:p>
                  </a:txBody>
                  <a:tcPr marL="27432" marR="27432" marT="9144" marB="9144" anchor="ctr">
                    <a:solidFill>
                      <a:srgbClr val="F2F2F2"/>
                    </a:solidFill>
                  </a:tcPr>
                </a:tc>
                <a:tc>
                  <a:txBody>
                    <a:bodyPr/>
                    <a:lstStyle/>
                    <a:p>
                      <a:pPr marL="0" indent="0" algn="ctr">
                        <a:buNone/>
                      </a:pPr>
                      <a:r>
                        <a:rPr lang="ja-JP" altLang="en-US" sz="900">
                          <a:solidFill>
                            <a:srgbClr val="5E5E5E"/>
                          </a:solidFill>
                          <a:latin typeface="Yu Gothic" pitchFamily="34" charset="0"/>
                          <a:ea typeface="Yu Gothic" pitchFamily="34" charset="-122"/>
                          <a:cs typeface="Yu Gothic" pitchFamily="34" charset="-120"/>
                        </a:rPr>
                        <a:t>1,030</a:t>
                      </a:r>
                    </a:p>
                  </a:txBody>
                  <a:tcPr marL="27432" marR="27432" marT="9144" marB="9144" anchor="ctr">
                    <a:solidFill>
                      <a:srgbClr val="F2F2F2"/>
                    </a:solidFill>
                  </a:tcPr>
                </a:tc>
                <a:tc>
                  <a:txBody>
                    <a:bodyPr/>
                    <a:lstStyle/>
                    <a:p>
                      <a:pPr marL="0" indent="0" algn="ctr">
                        <a:buNone/>
                      </a:pPr>
                      <a:r>
                        <a:rPr lang="ja-JP" altLang="en-US" sz="850">
                          <a:solidFill>
                            <a:srgbClr val="7A7A7A"/>
                          </a:solidFill>
                          <a:latin typeface="Yu Gothic" pitchFamily="34" charset="0"/>
                          <a:ea typeface="Yu Gothic" pitchFamily="34" charset="-122"/>
                          <a:cs typeface="Yu Gothic" pitchFamily="34" charset="-120"/>
                        </a:rPr>
                        <a:t>2019年12月</a:t>
                      </a:r>
                    </a:p>
                  </a:txBody>
                  <a:tcPr marL="27432" marR="27432" marT="9144" marB="9144" anchor="ctr">
                    <a:solidFill>
                      <a:srgbClr val="F2F2F2"/>
                    </a:solidFill>
                  </a:tcPr>
                </a:tc>
                <a:extLst>
                  <a:ext uri="{0D108BD9-81ED-4DB2-BD59-A6C34878D82A}">
                    <a16:rowId xmlns:a16="http://schemas.microsoft.com/office/drawing/2014/main" val="10013"/>
                  </a:ext>
                </a:extLst>
              </a:tr>
              <a:tr h="160000">
                <a:tc>
                  <a:txBody>
                    <a:bodyPr/>
                    <a:lstStyle/>
                    <a:p>
                      <a:pPr marL="0" indent="0" algn="l">
                        <a:buNone/>
                      </a:pPr>
                      <a:r>
                        <a:rPr lang="ja-JP" altLang="en-US" sz="900">
                          <a:solidFill>
                            <a:srgbClr val="262626"/>
                          </a:solidFill>
                          <a:latin typeface="Yu Gothic" pitchFamily="34" charset="0"/>
                          <a:ea typeface="Yu Gothic" pitchFamily="34" charset="-122"/>
                          <a:cs typeface="Yu Gothic" pitchFamily="34" charset="-120"/>
                        </a:rPr>
                        <a:t>広島</a:t>
                      </a:r>
                    </a:p>
                  </a:txBody>
                  <a:tcPr marL="27432" marR="27432" marT="9144" marB="9144" anchor="ctr">
                    <a:solidFill>
                      <a:srgbClr val="F2F2F2"/>
                    </a:solidFill>
                  </a:tcPr>
                </a:tc>
                <a:tc>
                  <a:txBody>
                    <a:bodyPr/>
                    <a:lstStyle/>
                    <a:p>
                      <a:pPr marL="0" indent="0" algn="ctr">
                        <a:buNone/>
                      </a:pPr>
                      <a:r>
                        <a:rPr lang="ja-JP" altLang="en-US" sz="950" b="1">
                          <a:solidFill>
                            <a:srgbClr val="C0392B"/>
                          </a:solidFill>
                          <a:latin typeface="Yu Gothic" pitchFamily="34" charset="0"/>
                          <a:ea typeface="Yu Gothic" pitchFamily="34" charset="-122"/>
                          <a:cs typeface="Yu Gothic" pitchFamily="34" charset="-120"/>
                        </a:rPr>
                        <a:t>1,407</a:t>
                      </a:r>
                    </a:p>
                  </a:txBody>
                  <a:tcPr marL="27432" marR="27432" marT="9144" marB="9144" anchor="ctr">
                    <a:solidFill>
                      <a:srgbClr val="F2F2F2"/>
                    </a:solidFill>
                  </a:tcPr>
                </a:tc>
                <a:tc>
                  <a:txBody>
                    <a:bodyPr/>
                    <a:lstStyle/>
                    <a:p>
                      <a:pPr marL="0" indent="0" algn="ctr">
                        <a:buNone/>
                      </a:pPr>
                      <a:r>
                        <a:rPr lang="ja-JP" altLang="en-US" sz="900">
                          <a:solidFill>
                            <a:srgbClr val="5E5E5E"/>
                          </a:solidFill>
                          <a:latin typeface="Yu Gothic" pitchFamily="34" charset="0"/>
                          <a:ea typeface="Yu Gothic" pitchFamily="34" charset="-122"/>
                          <a:cs typeface="Yu Gothic" pitchFamily="34" charset="-120"/>
                        </a:rPr>
                        <a:t>1,085</a:t>
                      </a:r>
                    </a:p>
                  </a:txBody>
                  <a:tcPr marL="27432" marR="27432" marT="9144" marB="9144" anchor="ctr">
                    <a:solidFill>
                      <a:srgbClr val="F2F2F2"/>
                    </a:solidFill>
                  </a:tcPr>
                </a:tc>
                <a:tc>
                  <a:txBody>
                    <a:bodyPr/>
                    <a:lstStyle/>
                    <a:p>
                      <a:pPr marL="0" indent="0" algn="ctr">
                        <a:buNone/>
                      </a:pPr>
                      <a:r>
                        <a:rPr lang="ja-JP" altLang="en-US" sz="850">
                          <a:solidFill>
                            <a:srgbClr val="7A7A7A"/>
                          </a:solidFill>
                          <a:latin typeface="Yu Gothic" pitchFamily="34" charset="0"/>
                          <a:ea typeface="Yu Gothic" pitchFamily="34" charset="-122"/>
                          <a:cs typeface="Yu Gothic" pitchFamily="34" charset="-120"/>
                        </a:rPr>
                        <a:t>2016年1月</a:t>
                      </a:r>
                    </a:p>
                  </a:txBody>
                  <a:tcPr marL="27432" marR="27432" marT="9144" marB="9144" anchor="ctr">
                    <a:solidFill>
                      <a:srgbClr val="F2F2F2"/>
                    </a:solidFill>
                  </a:tcPr>
                </a:tc>
                <a:extLst>
                  <a:ext uri="{0D108BD9-81ED-4DB2-BD59-A6C34878D82A}">
                    <a16:rowId xmlns:a16="http://schemas.microsoft.com/office/drawing/2014/main" val="10014"/>
                  </a:ext>
                </a:extLst>
              </a:tr>
            </a:tbl>
          </a:graphicData>
        </a:graphic>
      </p:graphicFrame>
      <p:sp>
        <p:nvSpPr>
          <p:cNvPr id="70" name="Caption"/>
          <p:cNvSpPr/>
          <p:nvPr/>
        </p:nvSpPr>
        <p:spPr>
          <a:xfrm>
            <a:off x="457200" y="4600000"/>
            <a:ext cx="8229600" cy="200000"/>
          </a:xfrm>
          <a:prstGeom prst="rect">
            <a:avLst/>
          </a:prstGeom>
          <a:noFill/>
          <a:ln/>
        </p:spPr>
        <p:txBody>
          <a:bodyPr wrap="square" lIns="0" tIns="0" rIns="0" bIns="0" rtlCol="0" anchor="ctr"/>
          <a:lstStyle/>
          <a:p>
            <a:pPr marL="0" indent="0" algn="l">
              <a:buNone/>
            </a:pPr>
            <a:r>
              <a:rPr lang="ja-JP" altLang="en-US" sz="850">
                <a:solidFill>
                  <a:srgbClr val="5E5E5E"/>
                </a:solidFill>
                <a:latin typeface="Yu Gothic" pitchFamily="34" charset="0"/>
                <a:ea typeface="Yu Gothic" pitchFamily="34" charset="-122"/>
                <a:cs typeface="Yu Gothic" pitchFamily="34" charset="-120"/>
              </a:rPr>
              <a:t>※ 出典：全労連 最低生計費試算調査 総括表（2026年6月25日現在）。生計費・最賃は時間額（円）。生計費は月150時間換算、最賃は2025年改定額。発表時期はアップデートを含む最新の公表時期。</a:t>
            </a:r>
          </a:p>
        </p:txBody>
      </p:sp>
      <p:sp>
        <p:nvSpPr>
          <p:cNvPr id="40" name="Footer"/>
          <p:cNvSpPr/>
          <p:nvPr/>
        </p:nvSpPr>
        <p:spPr>
          <a:xfrm>
            <a:off x="457200" y="4828032"/>
            <a:ext cx="6858000" cy="274320"/>
          </a:xfrm>
          <a:prstGeom prst="rect">
            <a:avLst/>
          </a:prstGeom>
          <a:noFill/>
          <a:ln/>
        </p:spPr>
        <p:txBody>
          <a:bodyPr wrap="square" lIns="0" tIns="0" rIns="0" bIns="0" rtlCol="0" anchor="ctr"/>
          <a:lstStyle/>
          <a:p>
            <a:pPr marL="0" indent="0" algn="l">
              <a:buNone/>
            </a:pPr>
            <a:r>
              <a:rPr lang="ja-JP" altLang="en-US" sz="850">
                <a:solidFill>
                  <a:srgbClr val="5E5E5E"/>
                </a:solidFill>
                <a:latin typeface="Yu Gothic" pitchFamily="34" charset="0"/>
                <a:ea typeface="Yu Gothic" pitchFamily="34" charset="-122"/>
                <a:cs typeface="Yu Gothic" pitchFamily="34" charset="-120"/>
              </a:rPr>
              <a:t>愛知県最低生計費試算調査結果（2026年改定版）｜愛労連</a:t>
            </a:r>
            <a:endParaRPr lang="en-US" sz="850"/>
          </a:p>
        </p:txBody>
      </p:sp>
      <p:sp>
        <p:nvSpPr>
          <p:cNvPr id="41" name="PageNum"/>
          <p:cNvSpPr/>
          <p:nvPr/>
        </p:nvSpPr>
        <p:spPr>
          <a:xfrm>
            <a:off x="8321040" y="4828032"/>
            <a:ext cx="548640" cy="274320"/>
          </a:xfrm>
          <a:prstGeom prst="rect">
            <a:avLst/>
          </a:prstGeom>
          <a:noFill/>
          <a:ln/>
        </p:spPr>
        <p:txBody>
          <a:bodyPr wrap="square" lIns="0" tIns="0" rIns="0" bIns="0" rtlCol="0" anchor="ctr"/>
          <a:lstStyle/>
          <a:p>
            <a:pPr marL="0" indent="0" algn="r">
              <a:buNone/>
            </a:pPr>
            <a:r>
              <a:rPr lang="en-US" sz="1100">
                <a:solidFill>
                  <a:srgbClr val="5E5E5E"/>
                </a:solidFill>
                <a:latin typeface="Yu Gothic" pitchFamily="34" charset="0"/>
                <a:ea typeface="Yu Gothic" pitchFamily="34" charset="-122"/>
                <a:cs typeface="Yu Gothic" pitchFamily="34" charset="-120"/>
              </a:rPr>
              <a:t>11</a:t>
            </a:r>
            <a:endParaRPr lang="en-US" sz="11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841248"/>
          </a:xfrm>
          <a:prstGeom prst="rect">
            <a:avLst/>
          </a:prstGeom>
          <a:solidFill>
            <a:srgbClr val="1C6FB3"/>
          </a:solidFill>
          <a:ln/>
        </p:spPr>
        <p:txBody>
          <a:bodyPr/>
          <a:lstStyle/>
          <a:p>
            <a:endParaRPr lang="ja-JP" altLang="en-US"/>
          </a:p>
        </p:txBody>
      </p:sp>
      <p:sp>
        <p:nvSpPr>
          <p:cNvPr id="3" name="Shape 1"/>
          <p:cNvSpPr/>
          <p:nvPr/>
        </p:nvSpPr>
        <p:spPr>
          <a:xfrm>
            <a:off x="0" y="841248"/>
            <a:ext cx="9144000" cy="54864"/>
          </a:xfrm>
          <a:prstGeom prst="rect">
            <a:avLst/>
          </a:prstGeom>
          <a:solidFill>
            <a:srgbClr val="36A9E1"/>
          </a:solidFill>
          <a:ln/>
        </p:spPr>
        <p:txBody>
          <a:bodyPr/>
          <a:lstStyle/>
          <a:p>
            <a:endParaRPr lang="ja-JP" altLang="en-US"/>
          </a:p>
        </p:txBody>
      </p:sp>
      <p:sp>
        <p:nvSpPr>
          <p:cNvPr id="4" name="Text 2"/>
          <p:cNvSpPr/>
          <p:nvPr/>
        </p:nvSpPr>
        <p:spPr>
          <a:xfrm>
            <a:off x="457200" y="0"/>
            <a:ext cx="8229600" cy="841248"/>
          </a:xfrm>
          <a:prstGeom prst="rect">
            <a:avLst/>
          </a:prstGeom>
          <a:noFill/>
          <a:ln/>
        </p:spPr>
        <p:txBody>
          <a:bodyPr wrap="square" lIns="0" tIns="0" rIns="0" bIns="0" rtlCol="0" anchor="ctr"/>
          <a:lstStyle/>
          <a:p>
            <a:pPr marL="0" indent="0" algn="l">
              <a:buNone/>
            </a:pPr>
            <a:r>
              <a:rPr lang="en-US" sz="2500" b="1" dirty="0">
                <a:solidFill>
                  <a:srgbClr val="FFFFFF"/>
                </a:solidFill>
                <a:latin typeface="Yu Gothic" pitchFamily="34" charset="0"/>
                <a:ea typeface="Yu Gothic" pitchFamily="34" charset="-122"/>
                <a:cs typeface="Yu Gothic" pitchFamily="34" charset="-120"/>
              </a:rPr>
              <a:t>提言 — 「生活できる賃金」の実現を</a:t>
            </a:r>
            <a:endParaRPr lang="en-US" sz="2500" dirty="0"/>
          </a:p>
        </p:txBody>
      </p:sp>
      <p:sp>
        <p:nvSpPr>
          <p:cNvPr id="5" name="Shape 3"/>
          <p:cNvSpPr/>
          <p:nvPr/>
        </p:nvSpPr>
        <p:spPr>
          <a:xfrm>
            <a:off x="457200" y="1188720"/>
            <a:ext cx="2697480" cy="2194560"/>
          </a:xfrm>
          <a:prstGeom prst="rect">
            <a:avLst/>
          </a:prstGeom>
          <a:solidFill>
            <a:srgbClr val="FFFFFF"/>
          </a:solidFill>
          <a:ln w="19050">
            <a:solidFill>
              <a:srgbClr val="1C6FB3"/>
            </a:solidFill>
            <a:prstDash val="solid"/>
          </a:ln>
          <a:effectLst>
            <a:outerShdw blurRad="63500" dist="25400" dir="8100000" algn="bl" rotWithShape="0">
              <a:srgbClr val="000000">
                <a:alpha val="16000"/>
              </a:srgbClr>
            </a:outerShdw>
          </a:effectLst>
        </p:spPr>
        <p:txBody>
          <a:bodyPr/>
          <a:lstStyle/>
          <a:p>
            <a:endParaRPr lang="ja-JP" altLang="en-US"/>
          </a:p>
        </p:txBody>
      </p:sp>
      <p:sp>
        <p:nvSpPr>
          <p:cNvPr id="6" name="Shape 4"/>
          <p:cNvSpPr/>
          <p:nvPr/>
        </p:nvSpPr>
        <p:spPr>
          <a:xfrm>
            <a:off x="658368" y="1389888"/>
            <a:ext cx="566928" cy="566928"/>
          </a:xfrm>
          <a:prstGeom prst="ellipse">
            <a:avLst/>
          </a:prstGeom>
          <a:solidFill>
            <a:srgbClr val="36A9E1"/>
          </a:solidFill>
          <a:ln/>
        </p:spPr>
        <p:txBody>
          <a:bodyPr/>
          <a:lstStyle/>
          <a:p>
            <a:endParaRPr lang="ja-JP" altLang="en-US"/>
          </a:p>
        </p:txBody>
      </p:sp>
      <p:sp>
        <p:nvSpPr>
          <p:cNvPr id="7" name="Text 5"/>
          <p:cNvSpPr/>
          <p:nvPr/>
        </p:nvSpPr>
        <p:spPr>
          <a:xfrm>
            <a:off x="658368" y="1389888"/>
            <a:ext cx="566928" cy="566928"/>
          </a:xfrm>
          <a:prstGeom prst="rect">
            <a:avLst/>
          </a:prstGeom>
          <a:noFill/>
          <a:ln/>
        </p:spPr>
        <p:txBody>
          <a:bodyPr wrap="square" lIns="0" tIns="0" rIns="0" bIns="0" rtlCol="0" anchor="ctr"/>
          <a:lstStyle/>
          <a:p>
            <a:pPr marL="0" indent="0" algn="ctr">
              <a:buNone/>
            </a:pPr>
            <a:r>
              <a:rPr lang="en-US" sz="2200" b="1">
                <a:solidFill>
                  <a:srgbClr val="262626"/>
                </a:solidFill>
                <a:latin typeface="Yu Gothic" pitchFamily="34" charset="0"/>
                <a:ea typeface="Yu Gothic" pitchFamily="34" charset="-122"/>
                <a:cs typeface="Yu Gothic" pitchFamily="34" charset="-120"/>
              </a:rPr>
              <a:t>1</a:t>
            </a:r>
            <a:endParaRPr lang="en-US" sz="2200" dirty="0"/>
          </a:p>
        </p:txBody>
      </p:sp>
      <p:sp>
        <p:nvSpPr>
          <p:cNvPr id="8" name="Text 6"/>
          <p:cNvSpPr/>
          <p:nvPr/>
        </p:nvSpPr>
        <p:spPr>
          <a:xfrm>
            <a:off x="658368" y="2057400"/>
            <a:ext cx="2295144" cy="777240"/>
          </a:xfrm>
          <a:prstGeom prst="rect">
            <a:avLst/>
          </a:prstGeom>
          <a:noFill/>
          <a:ln/>
        </p:spPr>
        <p:txBody>
          <a:bodyPr wrap="square" lIns="0" tIns="0" rIns="0" bIns="0" rtlCol="0" anchor="t"/>
          <a:lstStyle/>
          <a:p>
            <a:pPr marL="0" indent="0">
              <a:buNone/>
            </a:pPr>
            <a:r>
              <a:rPr lang="en-US" sz="1700" b="1">
                <a:solidFill>
                  <a:srgbClr val="134B7E"/>
                </a:solidFill>
                <a:latin typeface="Yu Gothic" pitchFamily="34" charset="0"/>
                <a:ea typeface="Yu Gothic" pitchFamily="34" charset="-122"/>
                <a:cs typeface="Yu Gothic" pitchFamily="34" charset="-120"/>
              </a:rPr>
              <a:t>最低賃金を</a:t>
            </a:r>
            <a:endParaRPr lang="en-US" sz="1700" dirty="0"/>
          </a:p>
          <a:p>
            <a:pPr marL="0" indent="0">
              <a:buNone/>
            </a:pPr>
            <a:r>
              <a:rPr lang="en-US" sz="1700" b="1">
                <a:solidFill>
                  <a:srgbClr val="134B7E"/>
                </a:solidFill>
                <a:latin typeface="Yu Gothic" pitchFamily="34" charset="0"/>
                <a:ea typeface="Yu Gothic" pitchFamily="34" charset="-122"/>
                <a:cs typeface="Yu Gothic" pitchFamily="34" charset="-120"/>
              </a:rPr>
              <a:t>1,800円以上へ</a:t>
            </a:r>
            <a:endParaRPr lang="en-US" sz="1700" dirty="0"/>
          </a:p>
        </p:txBody>
      </p:sp>
      <p:sp>
        <p:nvSpPr>
          <p:cNvPr id="9" name="Text 7"/>
          <p:cNvSpPr/>
          <p:nvPr/>
        </p:nvSpPr>
        <p:spPr>
          <a:xfrm>
            <a:off x="658368" y="2761488"/>
            <a:ext cx="2295144" cy="548640"/>
          </a:xfrm>
          <a:prstGeom prst="rect">
            <a:avLst/>
          </a:prstGeom>
          <a:noFill/>
          <a:ln/>
        </p:spPr>
        <p:txBody>
          <a:bodyPr wrap="square" lIns="0" tIns="0" rIns="0" bIns="0" rtlCol="0" anchor="t"/>
          <a:lstStyle/>
          <a:p>
            <a:pPr marL="0" indent="0">
              <a:lnSpc>
                <a:spcPct val="105000"/>
              </a:lnSpc>
              <a:buNone/>
            </a:pPr>
            <a:r>
              <a:rPr lang="en-US" sz="1150" dirty="0">
                <a:solidFill>
                  <a:srgbClr val="262626"/>
                </a:solidFill>
                <a:latin typeface="Yu Gothic" pitchFamily="34" charset="0"/>
                <a:ea typeface="Yu Gothic" pitchFamily="34" charset="-122"/>
                <a:cs typeface="Yu Gothic" pitchFamily="34" charset="-120"/>
              </a:rPr>
              <a:t>最低生計費試算を根拠に、愛知県最低賃金の大幅引上げを求める。</a:t>
            </a:r>
            <a:endParaRPr lang="en-US" sz="1150" dirty="0"/>
          </a:p>
        </p:txBody>
      </p:sp>
      <p:sp>
        <p:nvSpPr>
          <p:cNvPr id="10" name="Shape 8"/>
          <p:cNvSpPr/>
          <p:nvPr/>
        </p:nvSpPr>
        <p:spPr>
          <a:xfrm>
            <a:off x="3319272" y="1188720"/>
            <a:ext cx="2697480" cy="2194560"/>
          </a:xfrm>
          <a:prstGeom prst="rect">
            <a:avLst/>
          </a:prstGeom>
          <a:solidFill>
            <a:srgbClr val="FFFFFF"/>
          </a:solidFill>
          <a:ln w="19050">
            <a:solidFill>
              <a:srgbClr val="1C6FB3"/>
            </a:solidFill>
            <a:prstDash val="solid"/>
          </a:ln>
          <a:effectLst>
            <a:outerShdw blurRad="63500" dist="25400" dir="8100000" algn="bl" rotWithShape="0">
              <a:srgbClr val="000000">
                <a:alpha val="16000"/>
              </a:srgbClr>
            </a:outerShdw>
          </a:effectLst>
        </p:spPr>
        <p:txBody>
          <a:bodyPr/>
          <a:lstStyle/>
          <a:p>
            <a:endParaRPr lang="ja-JP" altLang="en-US"/>
          </a:p>
        </p:txBody>
      </p:sp>
      <p:sp>
        <p:nvSpPr>
          <p:cNvPr id="11" name="Shape 9"/>
          <p:cNvSpPr/>
          <p:nvPr/>
        </p:nvSpPr>
        <p:spPr>
          <a:xfrm>
            <a:off x="3520440" y="1389888"/>
            <a:ext cx="566928" cy="566928"/>
          </a:xfrm>
          <a:prstGeom prst="ellipse">
            <a:avLst/>
          </a:prstGeom>
          <a:solidFill>
            <a:srgbClr val="36A9E1"/>
          </a:solidFill>
          <a:ln/>
        </p:spPr>
        <p:txBody>
          <a:bodyPr/>
          <a:lstStyle/>
          <a:p>
            <a:endParaRPr lang="ja-JP" altLang="en-US"/>
          </a:p>
        </p:txBody>
      </p:sp>
      <p:sp>
        <p:nvSpPr>
          <p:cNvPr id="12" name="Text 10"/>
          <p:cNvSpPr/>
          <p:nvPr/>
        </p:nvSpPr>
        <p:spPr>
          <a:xfrm>
            <a:off x="3520440" y="1389888"/>
            <a:ext cx="566928" cy="566928"/>
          </a:xfrm>
          <a:prstGeom prst="rect">
            <a:avLst/>
          </a:prstGeom>
          <a:noFill/>
          <a:ln/>
        </p:spPr>
        <p:txBody>
          <a:bodyPr wrap="square" lIns="0" tIns="0" rIns="0" bIns="0" rtlCol="0" anchor="ctr"/>
          <a:lstStyle/>
          <a:p>
            <a:pPr marL="0" indent="0" algn="ctr">
              <a:buNone/>
            </a:pPr>
            <a:r>
              <a:rPr lang="en-US" sz="2200" b="1">
                <a:solidFill>
                  <a:srgbClr val="262626"/>
                </a:solidFill>
                <a:latin typeface="Yu Gothic" pitchFamily="34" charset="0"/>
                <a:ea typeface="Yu Gothic" pitchFamily="34" charset="-122"/>
                <a:cs typeface="Yu Gothic" pitchFamily="34" charset="-120"/>
              </a:rPr>
              <a:t>2</a:t>
            </a:r>
            <a:endParaRPr lang="en-US" sz="2200" dirty="0"/>
          </a:p>
        </p:txBody>
      </p:sp>
      <p:sp>
        <p:nvSpPr>
          <p:cNvPr id="13" name="Text 11"/>
          <p:cNvSpPr/>
          <p:nvPr/>
        </p:nvSpPr>
        <p:spPr>
          <a:xfrm>
            <a:off x="3520440" y="2057400"/>
            <a:ext cx="2295144" cy="777240"/>
          </a:xfrm>
          <a:prstGeom prst="rect">
            <a:avLst/>
          </a:prstGeom>
          <a:noFill/>
          <a:ln/>
        </p:spPr>
        <p:txBody>
          <a:bodyPr wrap="square" lIns="0" tIns="0" rIns="0" bIns="0" rtlCol="0" anchor="t"/>
          <a:lstStyle/>
          <a:p>
            <a:pPr marL="0" indent="0">
              <a:buNone/>
            </a:pPr>
            <a:r>
              <a:rPr lang="en-US" sz="1700" b="1">
                <a:solidFill>
                  <a:srgbClr val="134B7E"/>
                </a:solidFill>
                <a:latin typeface="Yu Gothic" pitchFamily="34" charset="0"/>
                <a:ea typeface="Yu Gothic" pitchFamily="34" charset="-122"/>
                <a:cs typeface="Yu Gothic" pitchFamily="34" charset="-120"/>
              </a:rPr>
              <a:t>中小企業への</a:t>
            </a:r>
            <a:endParaRPr lang="en-US" sz="1700" dirty="0"/>
          </a:p>
          <a:p>
            <a:pPr marL="0" indent="0">
              <a:buNone/>
            </a:pPr>
            <a:r>
              <a:rPr lang="en-US" sz="1700" b="1">
                <a:solidFill>
                  <a:srgbClr val="134B7E"/>
                </a:solidFill>
                <a:latin typeface="Yu Gothic" pitchFamily="34" charset="0"/>
                <a:ea typeface="Yu Gothic" pitchFamily="34" charset="-122"/>
                <a:cs typeface="Yu Gothic" pitchFamily="34" charset="-120"/>
              </a:rPr>
              <a:t>支援強化</a:t>
            </a:r>
            <a:endParaRPr lang="en-US" sz="1700" dirty="0"/>
          </a:p>
        </p:txBody>
      </p:sp>
      <p:sp>
        <p:nvSpPr>
          <p:cNvPr id="14" name="Text 12"/>
          <p:cNvSpPr/>
          <p:nvPr/>
        </p:nvSpPr>
        <p:spPr>
          <a:xfrm>
            <a:off x="3520440" y="2761488"/>
            <a:ext cx="2356792" cy="548640"/>
          </a:xfrm>
          <a:prstGeom prst="rect">
            <a:avLst/>
          </a:prstGeom>
          <a:noFill/>
          <a:ln/>
        </p:spPr>
        <p:txBody>
          <a:bodyPr wrap="square" lIns="0" tIns="0" rIns="0" bIns="0" rtlCol="0" anchor="t"/>
          <a:lstStyle/>
          <a:p>
            <a:pPr marL="0" indent="0">
              <a:lnSpc>
                <a:spcPct val="105000"/>
              </a:lnSpc>
              <a:buNone/>
            </a:pPr>
            <a:r>
              <a:rPr lang="en-US" sz="1150" dirty="0">
                <a:solidFill>
                  <a:srgbClr val="262626"/>
                </a:solidFill>
                <a:latin typeface="Yu Gothic" pitchFamily="34" charset="0"/>
                <a:ea typeface="Yu Gothic" pitchFamily="34" charset="-122"/>
                <a:cs typeface="Yu Gothic" pitchFamily="34" charset="-120"/>
              </a:rPr>
              <a:t>国による直接支援、社会保険料負担の軽減、価格転嫁の実効性確保。</a:t>
            </a:r>
            <a:endParaRPr lang="en-US" sz="1150" dirty="0"/>
          </a:p>
        </p:txBody>
      </p:sp>
      <p:sp>
        <p:nvSpPr>
          <p:cNvPr id="15" name="Shape 13"/>
          <p:cNvSpPr/>
          <p:nvPr/>
        </p:nvSpPr>
        <p:spPr>
          <a:xfrm>
            <a:off x="6181344" y="1188720"/>
            <a:ext cx="2697480" cy="2194560"/>
          </a:xfrm>
          <a:prstGeom prst="rect">
            <a:avLst/>
          </a:prstGeom>
          <a:solidFill>
            <a:srgbClr val="FFFFFF"/>
          </a:solidFill>
          <a:ln w="19050">
            <a:solidFill>
              <a:srgbClr val="1C6FB3"/>
            </a:solidFill>
            <a:prstDash val="solid"/>
          </a:ln>
          <a:effectLst>
            <a:outerShdw blurRad="63500" dist="25400" dir="8100000" algn="bl" rotWithShape="0">
              <a:srgbClr val="000000">
                <a:alpha val="16000"/>
              </a:srgbClr>
            </a:outerShdw>
          </a:effectLst>
        </p:spPr>
        <p:txBody>
          <a:bodyPr/>
          <a:lstStyle/>
          <a:p>
            <a:endParaRPr lang="ja-JP" altLang="en-US"/>
          </a:p>
        </p:txBody>
      </p:sp>
      <p:sp>
        <p:nvSpPr>
          <p:cNvPr id="16" name="Shape 14"/>
          <p:cNvSpPr/>
          <p:nvPr/>
        </p:nvSpPr>
        <p:spPr>
          <a:xfrm>
            <a:off x="6382512" y="1389888"/>
            <a:ext cx="566928" cy="566928"/>
          </a:xfrm>
          <a:prstGeom prst="ellipse">
            <a:avLst/>
          </a:prstGeom>
          <a:solidFill>
            <a:srgbClr val="36A9E1"/>
          </a:solidFill>
          <a:ln/>
        </p:spPr>
        <p:txBody>
          <a:bodyPr/>
          <a:lstStyle/>
          <a:p>
            <a:endParaRPr lang="ja-JP" altLang="en-US"/>
          </a:p>
        </p:txBody>
      </p:sp>
      <p:sp>
        <p:nvSpPr>
          <p:cNvPr id="17" name="Text 15"/>
          <p:cNvSpPr/>
          <p:nvPr/>
        </p:nvSpPr>
        <p:spPr>
          <a:xfrm>
            <a:off x="6382512" y="1389888"/>
            <a:ext cx="566928" cy="566928"/>
          </a:xfrm>
          <a:prstGeom prst="rect">
            <a:avLst/>
          </a:prstGeom>
          <a:noFill/>
          <a:ln/>
        </p:spPr>
        <p:txBody>
          <a:bodyPr wrap="square" lIns="0" tIns="0" rIns="0" bIns="0" rtlCol="0" anchor="ctr"/>
          <a:lstStyle/>
          <a:p>
            <a:pPr marL="0" indent="0" algn="ctr">
              <a:buNone/>
            </a:pPr>
            <a:r>
              <a:rPr lang="en-US" sz="2200" b="1">
                <a:solidFill>
                  <a:srgbClr val="262626"/>
                </a:solidFill>
                <a:latin typeface="Yu Gothic" pitchFamily="34" charset="0"/>
                <a:ea typeface="Yu Gothic" pitchFamily="34" charset="-122"/>
                <a:cs typeface="Yu Gothic" pitchFamily="34" charset="-120"/>
              </a:rPr>
              <a:t>3</a:t>
            </a:r>
            <a:endParaRPr lang="en-US" sz="2200" dirty="0"/>
          </a:p>
        </p:txBody>
      </p:sp>
      <p:sp>
        <p:nvSpPr>
          <p:cNvPr id="18" name="Text 16"/>
          <p:cNvSpPr/>
          <p:nvPr/>
        </p:nvSpPr>
        <p:spPr>
          <a:xfrm>
            <a:off x="6382512" y="2057400"/>
            <a:ext cx="2295144" cy="777240"/>
          </a:xfrm>
          <a:prstGeom prst="rect">
            <a:avLst/>
          </a:prstGeom>
          <a:noFill/>
          <a:ln/>
        </p:spPr>
        <p:txBody>
          <a:bodyPr wrap="square" lIns="0" tIns="0" rIns="0" bIns="0" rtlCol="0" anchor="t"/>
          <a:lstStyle/>
          <a:p>
            <a:pPr marL="0" indent="0">
              <a:buNone/>
            </a:pPr>
            <a:r>
              <a:rPr lang="en-US" sz="1700" b="1">
                <a:solidFill>
                  <a:srgbClr val="134B7E"/>
                </a:solidFill>
                <a:latin typeface="Yu Gothic" pitchFamily="34" charset="0"/>
                <a:ea typeface="Yu Gothic" pitchFamily="34" charset="-122"/>
                <a:cs typeface="Yu Gothic" pitchFamily="34" charset="-120"/>
              </a:rPr>
              <a:t>全国一律</a:t>
            </a:r>
            <a:endParaRPr lang="en-US" sz="1700" dirty="0"/>
          </a:p>
          <a:p>
            <a:pPr marL="0" indent="0">
              <a:buNone/>
            </a:pPr>
            <a:r>
              <a:rPr lang="en-US" sz="1700" b="1">
                <a:solidFill>
                  <a:srgbClr val="134B7E"/>
                </a:solidFill>
                <a:latin typeface="Yu Gothic" pitchFamily="34" charset="0"/>
                <a:ea typeface="Yu Gothic" pitchFamily="34" charset="-122"/>
                <a:cs typeface="Yu Gothic" pitchFamily="34" charset="-120"/>
              </a:rPr>
              <a:t>最低賃金の実現</a:t>
            </a:r>
            <a:endParaRPr lang="en-US" sz="1700" dirty="0"/>
          </a:p>
        </p:txBody>
      </p:sp>
      <p:sp>
        <p:nvSpPr>
          <p:cNvPr id="19" name="Text 17"/>
          <p:cNvSpPr/>
          <p:nvPr/>
        </p:nvSpPr>
        <p:spPr>
          <a:xfrm>
            <a:off x="6382512" y="2761488"/>
            <a:ext cx="2363282" cy="548640"/>
          </a:xfrm>
          <a:prstGeom prst="rect">
            <a:avLst/>
          </a:prstGeom>
          <a:noFill/>
          <a:ln/>
        </p:spPr>
        <p:txBody>
          <a:bodyPr wrap="square" lIns="0" tIns="0" rIns="0" bIns="0" rtlCol="0" anchor="t"/>
          <a:lstStyle/>
          <a:p>
            <a:pPr marL="0" indent="0">
              <a:lnSpc>
                <a:spcPct val="105000"/>
              </a:lnSpc>
              <a:buNone/>
            </a:pPr>
            <a:r>
              <a:rPr lang="en-US" sz="1150" dirty="0">
                <a:solidFill>
                  <a:srgbClr val="262626"/>
                </a:solidFill>
                <a:latin typeface="Yu Gothic" pitchFamily="34" charset="0"/>
                <a:ea typeface="Yu Gothic" pitchFamily="34" charset="-122"/>
                <a:cs typeface="Yu Gothic" pitchFamily="34" charset="-120"/>
              </a:rPr>
              <a:t>最低生計費に地域差はない。全国一律最低賃金のすみやかな実現を。</a:t>
            </a:r>
            <a:endParaRPr lang="en-US" sz="1150" dirty="0"/>
          </a:p>
        </p:txBody>
      </p:sp>
      <p:sp>
        <p:nvSpPr>
          <p:cNvPr id="20" name="Shape 18"/>
          <p:cNvSpPr/>
          <p:nvPr/>
        </p:nvSpPr>
        <p:spPr>
          <a:xfrm>
            <a:off x="457200" y="3657600"/>
            <a:ext cx="8412480" cy="960120"/>
          </a:xfrm>
          <a:prstGeom prst="rect">
            <a:avLst/>
          </a:prstGeom>
          <a:solidFill>
            <a:srgbClr val="1C6FB3"/>
          </a:solidFill>
          <a:ln/>
        </p:spPr>
        <p:txBody>
          <a:bodyPr/>
          <a:lstStyle/>
          <a:p>
            <a:endParaRPr lang="ja-JP" altLang="en-US"/>
          </a:p>
        </p:txBody>
      </p:sp>
      <p:sp>
        <p:nvSpPr>
          <p:cNvPr id="21" name="Text 19"/>
          <p:cNvSpPr/>
          <p:nvPr/>
        </p:nvSpPr>
        <p:spPr>
          <a:xfrm>
            <a:off x="640080" y="3657600"/>
            <a:ext cx="8037576" cy="960120"/>
          </a:xfrm>
          <a:prstGeom prst="rect">
            <a:avLst/>
          </a:prstGeom>
          <a:noFill/>
          <a:ln/>
        </p:spPr>
        <p:txBody>
          <a:bodyPr wrap="square" lIns="0" tIns="0" rIns="0" bIns="0" rtlCol="0" anchor="ctr"/>
          <a:lstStyle/>
          <a:p>
            <a:pPr marL="0" indent="0" algn="ctr">
              <a:buNone/>
            </a:pPr>
            <a:r>
              <a:rPr lang="en-US" sz="1600" b="1" dirty="0" err="1">
                <a:solidFill>
                  <a:srgbClr val="FFFFFF"/>
                </a:solidFill>
                <a:latin typeface="Yu Gothic" pitchFamily="34" charset="0"/>
                <a:ea typeface="Yu Gothic" pitchFamily="34" charset="-122"/>
                <a:cs typeface="Yu Gothic" pitchFamily="34" charset="-120"/>
              </a:rPr>
              <a:t>働いても生活できない賃金では、若者は将来を描けない</a:t>
            </a:r>
            <a:endParaRPr lang="en-US" sz="1600" b="1" dirty="0">
              <a:solidFill>
                <a:srgbClr val="FFFFFF"/>
              </a:solidFill>
              <a:latin typeface="Yu Gothic" pitchFamily="34" charset="0"/>
              <a:ea typeface="Yu Gothic" pitchFamily="34" charset="-122"/>
              <a:cs typeface="Yu Gothic" pitchFamily="34" charset="-120"/>
            </a:endParaRPr>
          </a:p>
          <a:p>
            <a:pPr marL="0" indent="0" algn="ctr">
              <a:buNone/>
            </a:pPr>
            <a:r>
              <a:rPr lang="en-US" sz="1600" b="1" dirty="0" err="1">
                <a:solidFill>
                  <a:srgbClr val="FFFFFF"/>
                </a:solidFill>
                <a:latin typeface="Yu Gothic" pitchFamily="34" charset="0"/>
                <a:ea typeface="Yu Gothic" pitchFamily="34" charset="-122"/>
                <a:cs typeface="Yu Gothic" pitchFamily="34" charset="-120"/>
              </a:rPr>
              <a:t>最低賃金を「生活できる賃金」に</a:t>
            </a:r>
            <a:endParaRPr lang="en-US" sz="1600" dirty="0"/>
          </a:p>
        </p:txBody>
      </p:sp>
      <p:sp>
        <p:nvSpPr>
          <p:cNvPr id="22" name="Text 20"/>
          <p:cNvSpPr/>
          <p:nvPr/>
        </p:nvSpPr>
        <p:spPr>
          <a:xfrm>
            <a:off x="457200" y="4828032"/>
            <a:ext cx="6858000" cy="274320"/>
          </a:xfrm>
          <a:prstGeom prst="rect">
            <a:avLst/>
          </a:prstGeom>
          <a:noFill/>
          <a:ln/>
        </p:spPr>
        <p:txBody>
          <a:bodyPr wrap="square" lIns="0" tIns="0" rIns="0" bIns="0" rtlCol="0" anchor="ctr"/>
          <a:lstStyle/>
          <a:p>
            <a:pPr marL="0" indent="0" algn="l">
              <a:buNone/>
            </a:pPr>
            <a:r>
              <a:rPr lang="en-US" sz="850" dirty="0">
                <a:solidFill>
                  <a:srgbClr val="5E5E5E"/>
                </a:solidFill>
                <a:latin typeface="Yu Gothic" pitchFamily="34" charset="0"/>
                <a:ea typeface="Yu Gothic" pitchFamily="34" charset="-122"/>
                <a:cs typeface="Yu Gothic" pitchFamily="34" charset="-120"/>
              </a:rPr>
              <a:t>愛知県最低生計費試算調査結果（2026年改定版）｜愛労連</a:t>
            </a:r>
            <a:endParaRPr lang="en-US" sz="850" dirty="0"/>
          </a:p>
        </p:txBody>
      </p:sp>
      <p:sp>
        <p:nvSpPr>
          <p:cNvPr id="23" name="Text 21"/>
          <p:cNvSpPr/>
          <p:nvPr/>
        </p:nvSpPr>
        <p:spPr>
          <a:xfrm>
            <a:off x="8321040" y="4828032"/>
            <a:ext cx="548640" cy="274320"/>
          </a:xfrm>
          <a:prstGeom prst="rect">
            <a:avLst/>
          </a:prstGeom>
          <a:noFill/>
          <a:ln/>
        </p:spPr>
        <p:txBody>
          <a:bodyPr wrap="square" lIns="0" tIns="0" rIns="0" bIns="0" rtlCol="0" anchor="ctr"/>
          <a:lstStyle/>
          <a:p>
            <a:pPr marL="0" indent="0" algn="r">
              <a:buNone/>
            </a:pPr>
            <a:r>
              <a:rPr lang="en-US" sz="1100">
                <a:solidFill>
                  <a:srgbClr val="5E5E5E"/>
                </a:solidFill>
                <a:latin typeface="Yu Gothic" pitchFamily="34" charset="0"/>
                <a:ea typeface="Yu Gothic" pitchFamily="34" charset="-122"/>
                <a:cs typeface="Yu Gothic" pitchFamily="34" charset="-120"/>
              </a:rPr>
              <a:t>12</a:t>
            </a:r>
            <a:endParaRPr lang="en-US" sz="11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ummary">
    <p:bg>
      <p:bgPr>
        <a:solidFill>
          <a:srgbClr val="FFFFFF"/>
        </a:solidFill>
        <a:effectLst/>
      </p:bgPr>
    </p:bg>
    <p:spTree>
      <p:nvGrpSpPr>
        <p:cNvPr id="1" name=""/>
        <p:cNvGrpSpPr/>
        <p:nvPr/>
      </p:nvGrpSpPr>
      <p:grpSpPr>
        <a:xfrm>
          <a:off x="0" y="0"/>
          <a:ext cx="0" cy="0"/>
          <a:chOff x="0" y="0"/>
          <a:chExt cx="0" cy="0"/>
        </a:xfrm>
      </p:grpSpPr>
      <p:sp>
        <p:nvSpPr>
          <p:cNvPr id="2" name="HeaderBar"/>
          <p:cNvSpPr/>
          <p:nvPr/>
        </p:nvSpPr>
        <p:spPr>
          <a:xfrm>
            <a:off x="0" y="0"/>
            <a:ext cx="9144000" cy="841248"/>
          </a:xfrm>
          <a:prstGeom prst="rect">
            <a:avLst/>
          </a:prstGeom>
          <a:solidFill>
            <a:srgbClr val="1C6FB3"/>
          </a:solidFill>
          <a:ln/>
        </p:spPr>
        <p:txBody>
          <a:bodyPr/>
          <a:lstStyle/>
          <a:p>
            <a:endParaRPr lang="ja-JP" altLang="en-US"/>
          </a:p>
        </p:txBody>
      </p:sp>
      <p:sp>
        <p:nvSpPr>
          <p:cNvPr id="3" name="HeaderLine"/>
          <p:cNvSpPr/>
          <p:nvPr/>
        </p:nvSpPr>
        <p:spPr>
          <a:xfrm>
            <a:off x="0" y="841248"/>
            <a:ext cx="9144000" cy="54864"/>
          </a:xfrm>
          <a:prstGeom prst="rect">
            <a:avLst/>
          </a:prstGeom>
          <a:solidFill>
            <a:srgbClr val="36A9E1"/>
          </a:solidFill>
          <a:ln/>
        </p:spPr>
        <p:txBody>
          <a:bodyPr/>
          <a:lstStyle/>
          <a:p>
            <a:endParaRPr lang="ja-JP" altLang="en-US"/>
          </a:p>
        </p:txBody>
      </p:sp>
      <p:sp>
        <p:nvSpPr>
          <p:cNvPr id="4" name="Title"/>
          <p:cNvSpPr/>
          <p:nvPr/>
        </p:nvSpPr>
        <p:spPr>
          <a:xfrm>
            <a:off x="457200" y="0"/>
            <a:ext cx="8229600" cy="841248"/>
          </a:xfrm>
          <a:prstGeom prst="rect">
            <a:avLst/>
          </a:prstGeom>
          <a:noFill/>
          <a:ln/>
        </p:spPr>
        <p:txBody>
          <a:bodyPr wrap="square" lIns="0" tIns="0" rIns="0" bIns="0" rtlCol="0" anchor="ctr"/>
          <a:lstStyle/>
          <a:p>
            <a:pPr marL="0" indent="0" algn="l">
              <a:buNone/>
            </a:pPr>
            <a:r>
              <a:rPr lang="en-US" sz="2500" b="1">
                <a:solidFill>
                  <a:srgbClr val="FFFFFF"/>
                </a:solidFill>
                <a:latin typeface="Yu Gothic" pitchFamily="34" charset="0"/>
                <a:ea typeface="Yu Gothic" pitchFamily="34" charset="-122"/>
                <a:cs typeface="Yu Gothic" pitchFamily="34" charset="-120"/>
              </a:rPr>
              <a:t>調査結果の概要</a:t>
            </a:r>
            <a:endParaRPr lang="en-US" sz="2500"/>
          </a:p>
        </p:txBody>
      </p:sp>
      <p:sp>
        <p:nvSpPr>
          <p:cNvPr id="5" name="Intro"/>
          <p:cNvSpPr/>
          <p:nvPr/>
        </p:nvSpPr>
        <p:spPr>
          <a:xfrm>
            <a:off x="457199" y="1014984"/>
            <a:ext cx="8302239" cy="365760"/>
          </a:xfrm>
          <a:prstGeom prst="rect">
            <a:avLst/>
          </a:prstGeom>
          <a:noFill/>
          <a:ln/>
        </p:spPr>
        <p:txBody>
          <a:bodyPr wrap="square" lIns="0" tIns="0" rIns="0" bIns="0" rtlCol="0" anchor="ctr"/>
          <a:lstStyle/>
          <a:p>
            <a:pPr marL="0" indent="0">
              <a:buNone/>
            </a:pPr>
            <a:r>
              <a:rPr lang="en-US" sz="1350" dirty="0">
                <a:solidFill>
                  <a:srgbClr val="262626"/>
                </a:solidFill>
                <a:latin typeface="Yu Gothic" pitchFamily="34" charset="0"/>
                <a:ea typeface="Yu Gothic" pitchFamily="34" charset="-122"/>
                <a:cs typeface="Yu Gothic" pitchFamily="34" charset="-120"/>
              </a:rPr>
              <a:t>25歳・</a:t>
            </a:r>
            <a:r>
              <a:rPr lang="en-US" sz="1350">
                <a:solidFill>
                  <a:srgbClr val="262626"/>
                </a:solidFill>
                <a:latin typeface="Yu Gothic" pitchFamily="34" charset="0"/>
                <a:ea typeface="Yu Gothic" pitchFamily="34" charset="-122"/>
                <a:cs typeface="Yu Gothic" pitchFamily="34" charset="-120"/>
              </a:rPr>
              <a:t>名古屋市の若年単身者が</a:t>
            </a:r>
            <a:r>
              <a:rPr lang="ja-JP" altLang="en-US" sz="1350" dirty="0">
                <a:solidFill>
                  <a:srgbClr val="262626"/>
                </a:solidFill>
                <a:latin typeface="Yu Gothic" pitchFamily="34" charset="0"/>
                <a:ea typeface="Yu Gothic" pitchFamily="34" charset="-122"/>
                <a:cs typeface="Yu Gothic" pitchFamily="34" charset="-120"/>
              </a:rPr>
              <a:t>贅沢ではなく</a:t>
            </a:r>
            <a:r>
              <a:rPr lang="en-US" sz="1350" dirty="0">
                <a:solidFill>
                  <a:srgbClr val="262626"/>
                </a:solidFill>
                <a:latin typeface="Yu Gothic" pitchFamily="34" charset="0"/>
                <a:ea typeface="Yu Gothic" pitchFamily="34" charset="-122"/>
                <a:cs typeface="Yu Gothic" pitchFamily="34" charset="-120"/>
              </a:rPr>
              <a:t>「</a:t>
            </a:r>
            <a:r>
              <a:rPr lang="en-US" sz="1350" dirty="0" err="1">
                <a:solidFill>
                  <a:srgbClr val="262626"/>
                </a:solidFill>
                <a:latin typeface="Yu Gothic" pitchFamily="34" charset="0"/>
                <a:ea typeface="Yu Gothic" pitchFamily="34" charset="-122"/>
                <a:cs typeface="Yu Gothic" pitchFamily="34" charset="-120"/>
              </a:rPr>
              <a:t>普通に暮らす</a:t>
            </a:r>
            <a:r>
              <a:rPr lang="en-US" sz="1350" dirty="0">
                <a:solidFill>
                  <a:srgbClr val="262626"/>
                </a:solidFill>
                <a:latin typeface="Yu Gothic" pitchFamily="34" charset="0"/>
                <a:ea typeface="Yu Gothic" pitchFamily="34" charset="-122"/>
                <a:cs typeface="Yu Gothic" pitchFamily="34" charset="-120"/>
              </a:rPr>
              <a:t>」</a:t>
            </a:r>
            <a:r>
              <a:rPr lang="ja-JP" altLang="en-US" sz="1350" dirty="0">
                <a:solidFill>
                  <a:srgbClr val="262626"/>
                </a:solidFill>
                <a:latin typeface="Yu Gothic" pitchFamily="34" charset="0"/>
                <a:ea typeface="Yu Gothic" pitchFamily="34" charset="-122"/>
                <a:cs typeface="Yu Gothic" pitchFamily="34" charset="-120"/>
              </a:rPr>
              <a:t>の</a:t>
            </a:r>
            <a:r>
              <a:rPr lang="en-US" sz="1350" dirty="0" err="1">
                <a:solidFill>
                  <a:srgbClr val="262626"/>
                </a:solidFill>
                <a:latin typeface="Yu Gothic" pitchFamily="34" charset="0"/>
                <a:ea typeface="Yu Gothic" pitchFamily="34" charset="-122"/>
                <a:cs typeface="Yu Gothic" pitchFamily="34" charset="-120"/>
              </a:rPr>
              <a:t>に必要な費用を積み上げ</a:t>
            </a:r>
            <a:r>
              <a:rPr lang="ja-JP" altLang="en-US" sz="1350" dirty="0">
                <a:solidFill>
                  <a:srgbClr val="262626"/>
                </a:solidFill>
                <a:latin typeface="Yu Gothic" pitchFamily="34" charset="0"/>
                <a:ea typeface="Yu Gothic" pitchFamily="34" charset="-122"/>
                <a:cs typeface="Yu Gothic" pitchFamily="34" charset="-120"/>
              </a:rPr>
              <a:t>て</a:t>
            </a:r>
            <a:r>
              <a:rPr lang="en-US" sz="1350" dirty="0" err="1">
                <a:solidFill>
                  <a:srgbClr val="262626"/>
                </a:solidFill>
                <a:latin typeface="Yu Gothic" pitchFamily="34" charset="0"/>
                <a:ea typeface="Yu Gothic" pitchFamily="34" charset="-122"/>
                <a:cs typeface="Yu Gothic" pitchFamily="34" charset="-120"/>
              </a:rPr>
              <a:t>試算した結果</a:t>
            </a:r>
            <a:r>
              <a:rPr lang="en-US" sz="1350" dirty="0">
                <a:solidFill>
                  <a:srgbClr val="262626"/>
                </a:solidFill>
                <a:latin typeface="Yu Gothic" pitchFamily="34" charset="0"/>
                <a:ea typeface="Yu Gothic" pitchFamily="34" charset="-122"/>
                <a:cs typeface="Yu Gothic" pitchFamily="34" charset="-120"/>
              </a:rPr>
              <a:t>。</a:t>
            </a:r>
            <a:endParaRPr lang="en-US" sz="1350" dirty="0"/>
          </a:p>
        </p:txBody>
      </p:sp>
      <p:sp>
        <p:nvSpPr>
          <p:cNvPr id="10" name="Card1"/>
          <p:cNvSpPr/>
          <p:nvPr/>
        </p:nvSpPr>
        <p:spPr>
          <a:xfrm>
            <a:off x="457200" y="1480000"/>
            <a:ext cx="1944900" cy="1500000"/>
          </a:xfrm>
          <a:prstGeom prst="rect">
            <a:avLst/>
          </a:prstGeom>
          <a:solidFill>
            <a:srgbClr val="FFFFFF"/>
          </a:solidFill>
          <a:ln w="15875">
            <a:solidFill>
              <a:srgbClr val="1C6FB3"/>
            </a:solidFill>
            <a:prstDash val="solid"/>
          </a:ln>
          <a:effectLst>
            <a:outerShdw blurRad="63500" dist="25400" dir="8100000" algn="bl" rotWithShape="0">
              <a:srgbClr val="000000">
                <a:alpha val="16000"/>
              </a:srgbClr>
            </a:outerShdw>
          </a:effectLst>
        </p:spPr>
        <p:txBody>
          <a:bodyPr wrap="square" lIns="91440" tIns="91440" rIns="91440" bIns="91440" rtlCol="0" anchor="ctr"/>
          <a:lstStyle/>
          <a:p>
            <a:pPr marL="0" indent="0" algn="ctr">
              <a:buNone/>
            </a:pPr>
            <a:r>
              <a:rPr lang="en-US" sz="1200" b="1">
                <a:solidFill>
                  <a:srgbClr val="262626"/>
                </a:solidFill>
                <a:latin typeface="Yu Gothic" pitchFamily="34" charset="0"/>
                <a:ea typeface="Yu Gothic" pitchFamily="34" charset="-122"/>
                <a:cs typeface="Yu Gothic" pitchFamily="34" charset="-120"/>
              </a:rPr>
              <a:t>必要な生計費</a:t>
            </a:r>
          </a:p>
          <a:p>
            <a:pPr marL="0" indent="0" algn="ctr">
              <a:spcBef>
                <a:spcPts val="600"/>
              </a:spcBef>
              <a:buNone/>
            </a:pPr>
            <a:r>
              <a:rPr lang="en-US" sz="2200" b="1">
                <a:solidFill>
                  <a:srgbClr val="1C6FB3"/>
                </a:solidFill>
                <a:latin typeface="Yu Gothic" pitchFamily="34" charset="0"/>
                <a:ea typeface="Yu Gothic" pitchFamily="34" charset="-122"/>
                <a:cs typeface="Yu Gothic" pitchFamily="34" charset="-120"/>
              </a:rPr>
              <a:t>月約28万円</a:t>
            </a:r>
          </a:p>
          <a:p>
            <a:pPr marL="0" indent="0" algn="ctr">
              <a:spcBef>
                <a:spcPts val="400"/>
              </a:spcBef>
              <a:buNone/>
            </a:pPr>
            <a:r>
              <a:rPr lang="en-US" sz="1000">
                <a:solidFill>
                  <a:srgbClr val="5E5E5E"/>
                </a:solidFill>
                <a:latin typeface="Yu Gothic" pitchFamily="34" charset="0"/>
                <a:ea typeface="Yu Gothic" pitchFamily="34" charset="-122"/>
                <a:cs typeface="Yu Gothic" pitchFamily="34" charset="-120"/>
              </a:rPr>
              <a:t>年約338万円・男女平均</a:t>
            </a:r>
          </a:p>
        </p:txBody>
      </p:sp>
      <p:sp>
        <p:nvSpPr>
          <p:cNvPr id="11" name="Card2"/>
          <p:cNvSpPr/>
          <p:nvPr/>
        </p:nvSpPr>
        <p:spPr>
          <a:xfrm>
            <a:off x="2552100" y="1480000"/>
            <a:ext cx="1944900" cy="1500000"/>
          </a:xfrm>
          <a:prstGeom prst="rect">
            <a:avLst/>
          </a:prstGeom>
          <a:solidFill>
            <a:srgbClr val="FFFFFF"/>
          </a:solidFill>
          <a:ln w="15875">
            <a:solidFill>
              <a:srgbClr val="1C6FB3"/>
            </a:solidFill>
            <a:prstDash val="solid"/>
          </a:ln>
          <a:effectLst>
            <a:outerShdw blurRad="63500" dist="25400" dir="8100000" algn="bl" rotWithShape="0">
              <a:srgbClr val="000000">
                <a:alpha val="16000"/>
              </a:srgbClr>
            </a:outerShdw>
          </a:effectLst>
        </p:spPr>
        <p:txBody>
          <a:bodyPr wrap="square" lIns="91440" tIns="91440" rIns="91440" bIns="91440" rtlCol="0" anchor="ctr"/>
          <a:lstStyle/>
          <a:p>
            <a:pPr marL="0" indent="0" algn="ctr">
              <a:buNone/>
            </a:pPr>
            <a:r>
              <a:rPr lang="en-US" sz="1200" b="1" dirty="0" err="1">
                <a:solidFill>
                  <a:srgbClr val="262626"/>
                </a:solidFill>
                <a:latin typeface="Yu Gothic" pitchFamily="34" charset="0"/>
                <a:ea typeface="Yu Gothic" pitchFamily="34" charset="-122"/>
                <a:cs typeface="Yu Gothic" pitchFamily="34" charset="-120"/>
              </a:rPr>
              <a:t>必要な時給</a:t>
            </a:r>
            <a:endParaRPr lang="en-US" sz="1200" b="1" dirty="0">
              <a:solidFill>
                <a:srgbClr val="262626"/>
              </a:solidFill>
              <a:latin typeface="Yu Gothic" pitchFamily="34" charset="0"/>
              <a:ea typeface="Yu Gothic" pitchFamily="34" charset="-122"/>
              <a:cs typeface="Yu Gothic" pitchFamily="34" charset="-120"/>
            </a:endParaRPr>
          </a:p>
          <a:p>
            <a:pPr marL="0" indent="0" algn="ctr">
              <a:spcBef>
                <a:spcPts val="600"/>
              </a:spcBef>
              <a:buNone/>
            </a:pPr>
            <a:r>
              <a:rPr lang="en-US" sz="2200" b="1" dirty="0">
                <a:solidFill>
                  <a:srgbClr val="1C6FB3"/>
                </a:solidFill>
                <a:latin typeface="Yu Gothic" pitchFamily="34" charset="0"/>
                <a:ea typeface="Yu Gothic" pitchFamily="34" charset="-122"/>
                <a:cs typeface="Yu Gothic" pitchFamily="34" charset="-120"/>
              </a:rPr>
              <a:t>1,800円超</a:t>
            </a:r>
          </a:p>
          <a:p>
            <a:pPr marL="0" indent="0" algn="ctr">
              <a:spcBef>
                <a:spcPts val="400"/>
              </a:spcBef>
              <a:buNone/>
            </a:pPr>
            <a:r>
              <a:rPr lang="en-US" sz="1000" dirty="0">
                <a:solidFill>
                  <a:srgbClr val="5E5E5E"/>
                </a:solidFill>
                <a:latin typeface="Yu Gothic" pitchFamily="34" charset="0"/>
                <a:ea typeface="Yu Gothic" pitchFamily="34" charset="-122"/>
                <a:cs typeface="Yu Gothic" pitchFamily="34" charset="-120"/>
              </a:rPr>
              <a:t>月150時間</a:t>
            </a:r>
            <a:r>
              <a:rPr lang="ja-JP" altLang="en-US" sz="1000" dirty="0">
                <a:solidFill>
                  <a:srgbClr val="5E5E5E"/>
                </a:solidFill>
                <a:latin typeface="Yu Gothic" pitchFamily="34" charset="0"/>
                <a:ea typeface="Yu Gothic" pitchFamily="34" charset="-122"/>
                <a:cs typeface="Yu Gothic" pitchFamily="34" charset="-120"/>
              </a:rPr>
              <a:t>換算</a:t>
            </a:r>
            <a:endParaRPr lang="en-US" sz="1000" dirty="0">
              <a:solidFill>
                <a:srgbClr val="5E5E5E"/>
              </a:solidFill>
              <a:latin typeface="Yu Gothic" pitchFamily="34" charset="0"/>
              <a:ea typeface="Yu Gothic" pitchFamily="34" charset="-122"/>
              <a:cs typeface="Yu Gothic" pitchFamily="34" charset="-120"/>
            </a:endParaRPr>
          </a:p>
        </p:txBody>
      </p:sp>
      <p:sp>
        <p:nvSpPr>
          <p:cNvPr id="12" name="Card3"/>
          <p:cNvSpPr/>
          <p:nvPr/>
        </p:nvSpPr>
        <p:spPr>
          <a:xfrm>
            <a:off x="4647000" y="1480000"/>
            <a:ext cx="1944900" cy="1500000"/>
          </a:xfrm>
          <a:prstGeom prst="rect">
            <a:avLst/>
          </a:prstGeom>
          <a:solidFill>
            <a:srgbClr val="FFFFFF"/>
          </a:solidFill>
          <a:ln w="15875">
            <a:solidFill>
              <a:srgbClr val="1C6FB3"/>
            </a:solidFill>
            <a:prstDash val="solid"/>
          </a:ln>
          <a:effectLst>
            <a:outerShdw blurRad="63500" dist="25400" dir="8100000" algn="bl" rotWithShape="0">
              <a:srgbClr val="000000">
                <a:alpha val="16000"/>
              </a:srgbClr>
            </a:outerShdw>
          </a:effectLst>
        </p:spPr>
        <p:txBody>
          <a:bodyPr wrap="square" lIns="91440" tIns="91440" rIns="91440" bIns="91440" rtlCol="0" anchor="ctr"/>
          <a:lstStyle/>
          <a:p>
            <a:pPr marL="0" indent="0" algn="ctr">
              <a:buNone/>
            </a:pPr>
            <a:r>
              <a:rPr lang="en-US" sz="1200" b="1">
                <a:solidFill>
                  <a:srgbClr val="262626"/>
                </a:solidFill>
                <a:latin typeface="Yu Gothic" pitchFamily="34" charset="0"/>
                <a:ea typeface="Yu Gothic" pitchFamily="34" charset="-122"/>
                <a:cs typeface="Yu Gothic" pitchFamily="34" charset="-120"/>
              </a:rPr>
              <a:t>11年間の上昇</a:t>
            </a:r>
          </a:p>
          <a:p>
            <a:pPr marL="0" indent="0" algn="ctr">
              <a:spcBef>
                <a:spcPts val="600"/>
              </a:spcBef>
              <a:buNone/>
            </a:pPr>
            <a:r>
              <a:rPr lang="en-US" sz="2200" b="1">
                <a:solidFill>
                  <a:srgbClr val="1C6FB3"/>
                </a:solidFill>
                <a:latin typeface="Yu Gothic" pitchFamily="34" charset="0"/>
                <a:ea typeface="Yu Gothic" pitchFamily="34" charset="-122"/>
                <a:cs typeface="Yu Gothic" pitchFamily="34" charset="-120"/>
              </a:rPr>
              <a:t>＋約24%</a:t>
            </a:r>
          </a:p>
          <a:p>
            <a:pPr marL="0" indent="0" algn="ctr">
              <a:spcBef>
                <a:spcPts val="400"/>
              </a:spcBef>
              <a:buNone/>
            </a:pPr>
            <a:r>
              <a:rPr lang="en-US" sz="1000">
                <a:solidFill>
                  <a:srgbClr val="5E5E5E"/>
                </a:solidFill>
                <a:latin typeface="Yu Gothic" pitchFamily="34" charset="0"/>
                <a:ea typeface="Yu Gothic" pitchFamily="34" charset="-122"/>
                <a:cs typeface="Yu Gothic" pitchFamily="34" charset="-120"/>
              </a:rPr>
              <a:t>2015年比・物価高騰</a:t>
            </a:r>
          </a:p>
        </p:txBody>
      </p:sp>
      <p:sp>
        <p:nvSpPr>
          <p:cNvPr id="13" name="Card4"/>
          <p:cNvSpPr/>
          <p:nvPr/>
        </p:nvSpPr>
        <p:spPr>
          <a:xfrm>
            <a:off x="6741900" y="1480000"/>
            <a:ext cx="1944900" cy="1500000"/>
          </a:xfrm>
          <a:prstGeom prst="rect">
            <a:avLst/>
          </a:prstGeom>
          <a:solidFill>
            <a:srgbClr val="FFFFFF"/>
          </a:solidFill>
          <a:ln w="15875">
            <a:solidFill>
              <a:srgbClr val="1C6FB3"/>
            </a:solidFill>
            <a:prstDash val="solid"/>
          </a:ln>
          <a:effectLst>
            <a:outerShdw blurRad="63500" dist="25400" dir="8100000" algn="bl" rotWithShape="0">
              <a:srgbClr val="000000">
                <a:alpha val="16000"/>
              </a:srgbClr>
            </a:outerShdw>
          </a:effectLst>
        </p:spPr>
        <p:txBody>
          <a:bodyPr wrap="square" lIns="91440" tIns="91440" rIns="91440" bIns="91440" rtlCol="0" anchor="ctr"/>
          <a:lstStyle/>
          <a:p>
            <a:pPr marL="0" indent="0" algn="ctr">
              <a:buNone/>
            </a:pPr>
            <a:r>
              <a:rPr lang="en-US" sz="1200" b="1">
                <a:solidFill>
                  <a:srgbClr val="262626"/>
                </a:solidFill>
                <a:latin typeface="Yu Gothic" pitchFamily="34" charset="0"/>
                <a:ea typeface="Yu Gothic" pitchFamily="34" charset="-122"/>
                <a:cs typeface="Yu Gothic" pitchFamily="34" charset="-120"/>
              </a:rPr>
              <a:t>最低賃金との差</a:t>
            </a:r>
          </a:p>
          <a:p>
            <a:pPr marL="0" indent="0" algn="ctr">
              <a:spcBef>
                <a:spcPts val="600"/>
              </a:spcBef>
              <a:buNone/>
            </a:pPr>
            <a:r>
              <a:rPr lang="en-US" sz="2200" b="1">
                <a:solidFill>
                  <a:srgbClr val="1C6FB3"/>
                </a:solidFill>
                <a:latin typeface="Yu Gothic" pitchFamily="34" charset="0"/>
                <a:ea typeface="Yu Gothic" pitchFamily="34" charset="-122"/>
                <a:cs typeface="Yu Gothic" pitchFamily="34" charset="-120"/>
              </a:rPr>
              <a:t>月約11万円</a:t>
            </a:r>
          </a:p>
          <a:p>
            <a:pPr marL="0" indent="0" algn="ctr">
              <a:spcBef>
                <a:spcPts val="400"/>
              </a:spcBef>
              <a:buNone/>
            </a:pPr>
            <a:r>
              <a:rPr lang="en-US" sz="1000">
                <a:solidFill>
                  <a:srgbClr val="5E5E5E"/>
                </a:solidFill>
                <a:latin typeface="Yu Gothic" pitchFamily="34" charset="0"/>
                <a:ea typeface="Yu Gothic" pitchFamily="34" charset="-122"/>
                <a:cs typeface="Yu Gothic" pitchFamily="34" charset="-120"/>
              </a:rPr>
              <a:t>現行1,140円では不足</a:t>
            </a:r>
          </a:p>
        </p:txBody>
      </p:sp>
      <p:sp>
        <p:nvSpPr>
          <p:cNvPr id="20" name="OverviewCardBg"/>
          <p:cNvSpPr/>
          <p:nvPr/>
        </p:nvSpPr>
        <p:spPr>
          <a:xfrm>
            <a:off x="457200" y="3170000"/>
            <a:ext cx="4754880" cy="1500000"/>
          </a:xfrm>
          <a:prstGeom prst="rect">
            <a:avLst/>
          </a:prstGeom>
          <a:solidFill>
            <a:srgbClr val="E4F1FA"/>
          </a:solidFill>
          <a:ln/>
        </p:spPr>
        <p:txBody>
          <a:bodyPr/>
          <a:lstStyle/>
          <a:p>
            <a:endParaRPr lang="ja-JP" altLang="en-US"/>
          </a:p>
        </p:txBody>
      </p:sp>
      <p:sp>
        <p:nvSpPr>
          <p:cNvPr id="21" name="OverviewCardBar"/>
          <p:cNvSpPr/>
          <p:nvPr/>
        </p:nvSpPr>
        <p:spPr>
          <a:xfrm>
            <a:off x="457200" y="3170000"/>
            <a:ext cx="109728" cy="1500000"/>
          </a:xfrm>
          <a:prstGeom prst="rect">
            <a:avLst/>
          </a:prstGeom>
          <a:solidFill>
            <a:srgbClr val="36A9E1"/>
          </a:solidFill>
          <a:ln/>
        </p:spPr>
        <p:txBody>
          <a:bodyPr/>
          <a:lstStyle/>
          <a:p>
            <a:endParaRPr lang="ja-JP" altLang="en-US"/>
          </a:p>
        </p:txBody>
      </p:sp>
      <p:sp>
        <p:nvSpPr>
          <p:cNvPr id="22" name="OverviewText"/>
          <p:cNvSpPr/>
          <p:nvPr/>
        </p:nvSpPr>
        <p:spPr>
          <a:xfrm>
            <a:off x="704088" y="3307160"/>
            <a:ext cx="4324512" cy="1225680"/>
          </a:xfrm>
          <a:prstGeom prst="rect">
            <a:avLst/>
          </a:prstGeom>
          <a:noFill/>
          <a:ln/>
        </p:spPr>
        <p:txBody>
          <a:bodyPr wrap="square" lIns="0" tIns="0" rIns="0" bIns="0" rtlCol="0" anchor="t"/>
          <a:lstStyle/>
          <a:p>
            <a:pPr marL="0" indent="0">
              <a:buNone/>
            </a:pPr>
            <a:r>
              <a:rPr lang="en-US" sz="1300" b="1" dirty="0" err="1">
                <a:solidFill>
                  <a:srgbClr val="1C6FB3"/>
                </a:solidFill>
                <a:latin typeface="Yu Gothic" pitchFamily="34" charset="0"/>
                <a:ea typeface="Yu Gothic" pitchFamily="34" charset="-122"/>
                <a:cs typeface="Yu Gothic" pitchFamily="34" charset="-120"/>
              </a:rPr>
              <a:t>調査の概要</a:t>
            </a:r>
            <a:endParaRPr lang="en-US" sz="1300" b="1" dirty="0">
              <a:solidFill>
                <a:srgbClr val="1C6FB3"/>
              </a:solidFill>
              <a:latin typeface="Yu Gothic" pitchFamily="34" charset="0"/>
              <a:ea typeface="Yu Gothic" pitchFamily="34" charset="-122"/>
              <a:cs typeface="Yu Gothic" pitchFamily="34" charset="-120"/>
            </a:endParaRPr>
          </a:p>
          <a:p>
            <a:pPr marL="171450" indent="-171450">
              <a:lnSpc>
                <a:spcPct val="112000"/>
              </a:lnSpc>
              <a:spcBef>
                <a:spcPts val="500"/>
              </a:spcBef>
              <a:buFont typeface="Arial" panose="020B0604020202020204" pitchFamily="34" charset="0"/>
              <a:buChar char="•"/>
            </a:pPr>
            <a:r>
              <a:rPr lang="en-US" sz="1100" dirty="0" err="1">
                <a:solidFill>
                  <a:srgbClr val="262626"/>
                </a:solidFill>
                <a:latin typeface="Yu Gothic" pitchFamily="34" charset="0"/>
                <a:ea typeface="Yu Gothic" pitchFamily="34" charset="-122"/>
                <a:cs typeface="Yu Gothic" pitchFamily="34" charset="-120"/>
              </a:rPr>
              <a:t>目的：健康で文化的な最低限度の生活に必要な費用を明らかにする</a:t>
            </a:r>
            <a:endParaRPr lang="en-US" sz="1100" dirty="0">
              <a:solidFill>
                <a:srgbClr val="262626"/>
              </a:solidFill>
              <a:latin typeface="Yu Gothic" pitchFamily="34" charset="0"/>
              <a:ea typeface="Yu Gothic" pitchFamily="34" charset="-122"/>
              <a:cs typeface="Yu Gothic" pitchFamily="34" charset="-120"/>
            </a:endParaRPr>
          </a:p>
          <a:p>
            <a:pPr marL="171450" indent="-171450">
              <a:lnSpc>
                <a:spcPct val="112000"/>
              </a:lnSpc>
              <a:spcBef>
                <a:spcPts val="300"/>
              </a:spcBef>
              <a:buFont typeface="Arial" panose="020B0604020202020204" pitchFamily="34" charset="0"/>
              <a:buChar char="•"/>
            </a:pPr>
            <a:r>
              <a:rPr lang="en-US" sz="1100" dirty="0" err="1">
                <a:solidFill>
                  <a:srgbClr val="262626"/>
                </a:solidFill>
                <a:latin typeface="Yu Gothic" pitchFamily="34" charset="0"/>
                <a:ea typeface="Yu Gothic" pitchFamily="34" charset="-122"/>
                <a:cs typeface="Yu Gothic" pitchFamily="34" charset="-120"/>
              </a:rPr>
              <a:t>対象</a:t>
            </a:r>
            <a:r>
              <a:rPr lang="en-US" sz="1100" dirty="0">
                <a:solidFill>
                  <a:srgbClr val="262626"/>
                </a:solidFill>
                <a:latin typeface="Yu Gothic" pitchFamily="34" charset="0"/>
                <a:ea typeface="Yu Gothic" pitchFamily="34" charset="-122"/>
                <a:cs typeface="Yu Gothic" pitchFamily="34" charset="-120"/>
              </a:rPr>
              <a:t>：</a:t>
            </a:r>
            <a:r>
              <a:rPr lang="ja-JP" altLang="en-US" sz="1100" dirty="0">
                <a:solidFill>
                  <a:srgbClr val="262626"/>
                </a:solidFill>
                <a:latin typeface="Yu Gothic" pitchFamily="34" charset="0"/>
                <a:ea typeface="Yu Gothic" pitchFamily="34" charset="-122"/>
                <a:cs typeface="Yu Gothic" pitchFamily="34" charset="-120"/>
              </a:rPr>
              <a:t>名古屋市内に住み、市内事業所で働く若年単身者（</a:t>
            </a:r>
            <a:r>
              <a:rPr lang="en-US" altLang="ja-JP" sz="1100" dirty="0">
                <a:solidFill>
                  <a:srgbClr val="262626"/>
                </a:solidFill>
                <a:latin typeface="Yu Gothic" pitchFamily="34" charset="0"/>
                <a:ea typeface="Yu Gothic" pitchFamily="34" charset="-122"/>
                <a:cs typeface="Yu Gothic" pitchFamily="34" charset="-120"/>
              </a:rPr>
              <a:t>25</a:t>
            </a:r>
            <a:r>
              <a:rPr lang="ja-JP" altLang="en-US" sz="1100" dirty="0">
                <a:solidFill>
                  <a:srgbClr val="262626"/>
                </a:solidFill>
                <a:latin typeface="Yu Gothic" pitchFamily="34" charset="0"/>
                <a:ea typeface="Yu Gothic" pitchFamily="34" charset="-122"/>
                <a:cs typeface="Yu Gothic" pitchFamily="34" charset="-120"/>
              </a:rPr>
              <a:t>歳）</a:t>
            </a:r>
            <a:endParaRPr lang="en-US" altLang="ja-JP" sz="1100" dirty="0">
              <a:solidFill>
                <a:srgbClr val="262626"/>
              </a:solidFill>
              <a:latin typeface="Yu Gothic" pitchFamily="34" charset="0"/>
              <a:ea typeface="Yu Gothic" pitchFamily="34" charset="-122"/>
              <a:cs typeface="Yu Gothic" pitchFamily="34" charset="-120"/>
            </a:endParaRPr>
          </a:p>
          <a:p>
            <a:pPr marL="171450" indent="-171450">
              <a:lnSpc>
                <a:spcPct val="112000"/>
              </a:lnSpc>
              <a:spcBef>
                <a:spcPts val="300"/>
              </a:spcBef>
              <a:buFont typeface="Arial" panose="020B0604020202020204" pitchFamily="34" charset="0"/>
              <a:buChar char="•"/>
            </a:pPr>
            <a:r>
              <a:rPr lang="en-US" sz="1100" dirty="0" err="1">
                <a:solidFill>
                  <a:srgbClr val="262626"/>
                </a:solidFill>
                <a:latin typeface="Yu Gothic" pitchFamily="34" charset="0"/>
                <a:ea typeface="Yu Gothic" pitchFamily="34" charset="-122"/>
                <a:cs typeface="Yu Gothic" pitchFamily="34" charset="-120"/>
              </a:rPr>
              <a:t>方法：生活に必要な費目を積み上げ、名古屋市の実勢価格で算定</a:t>
            </a:r>
            <a:endParaRPr lang="en-US" sz="1100" dirty="0">
              <a:solidFill>
                <a:srgbClr val="262626"/>
              </a:solidFill>
              <a:latin typeface="Yu Gothic" pitchFamily="34" charset="0"/>
              <a:ea typeface="Yu Gothic" pitchFamily="34" charset="-122"/>
              <a:cs typeface="Yu Gothic" pitchFamily="34" charset="-120"/>
            </a:endParaRPr>
          </a:p>
        </p:txBody>
      </p:sp>
      <p:sp>
        <p:nvSpPr>
          <p:cNvPr id="30" name="ConclusionBg"/>
          <p:cNvSpPr/>
          <p:nvPr/>
        </p:nvSpPr>
        <p:spPr>
          <a:xfrm>
            <a:off x="5395920" y="3170000"/>
            <a:ext cx="3290880" cy="1500000"/>
          </a:xfrm>
          <a:prstGeom prst="rect">
            <a:avLst/>
          </a:prstGeom>
          <a:solidFill>
            <a:srgbClr val="0E4C81"/>
          </a:solidFill>
          <a:ln/>
        </p:spPr>
        <p:txBody>
          <a:bodyPr wrap="square" lIns="182880" tIns="91440" rIns="182880" bIns="91440" rtlCol="0" anchor="ctr"/>
          <a:lstStyle/>
          <a:p>
            <a:pPr marL="0" indent="0">
              <a:buNone/>
            </a:pPr>
            <a:r>
              <a:rPr lang="en-US" sz="1100" b="1" spc="200">
                <a:solidFill>
                  <a:srgbClr val="7FCFEF"/>
                </a:solidFill>
                <a:latin typeface="Yu Gothic" pitchFamily="34" charset="0"/>
                <a:ea typeface="Yu Gothic" pitchFamily="34" charset="-122"/>
                <a:cs typeface="Yu Gothic" pitchFamily="34" charset="-120"/>
              </a:rPr>
              <a:t>結論</a:t>
            </a:r>
          </a:p>
          <a:p>
            <a:pPr marL="0" indent="0">
              <a:lnSpc>
                <a:spcPct val="115000"/>
              </a:lnSpc>
              <a:spcBef>
                <a:spcPts val="500"/>
              </a:spcBef>
              <a:buNone/>
            </a:pPr>
            <a:r>
              <a:rPr lang="en-US" sz="1600" b="1">
                <a:solidFill>
                  <a:srgbClr val="FFFFFF"/>
                </a:solidFill>
                <a:latin typeface="Yu Gothic" pitchFamily="34" charset="0"/>
                <a:ea typeface="Yu Gothic" pitchFamily="34" charset="-122"/>
                <a:cs typeface="Yu Gothic" pitchFamily="34" charset="-120"/>
              </a:rPr>
              <a:t>最低賃金を「生活できる賃金」</a:t>
            </a:r>
          </a:p>
          <a:p>
            <a:pPr marL="0" indent="0">
              <a:lnSpc>
                <a:spcPct val="115000"/>
              </a:lnSpc>
              <a:buNone/>
            </a:pPr>
            <a:r>
              <a:rPr lang="en-US" sz="1600" b="1">
                <a:solidFill>
                  <a:srgbClr val="FFFFFF"/>
                </a:solidFill>
                <a:latin typeface="Yu Gothic" pitchFamily="34" charset="0"/>
                <a:ea typeface="Yu Gothic" pitchFamily="34" charset="-122"/>
                <a:cs typeface="Yu Gothic" pitchFamily="34" charset="-120"/>
              </a:rPr>
              <a:t>＝</a:t>
            </a:r>
            <a:r>
              <a:rPr lang="en-US" sz="2000" b="1">
                <a:solidFill>
                  <a:srgbClr val="7FCFEF"/>
                </a:solidFill>
                <a:latin typeface="Yu Gothic" pitchFamily="34" charset="0"/>
                <a:ea typeface="Yu Gothic" pitchFamily="34" charset="-122"/>
                <a:cs typeface="Yu Gothic" pitchFamily="34" charset="-120"/>
              </a:rPr>
              <a:t>時給1,800円以上</a:t>
            </a:r>
            <a:r>
              <a:rPr lang="en-US" sz="1600" b="1">
                <a:solidFill>
                  <a:srgbClr val="FFFFFF"/>
                </a:solidFill>
                <a:latin typeface="Yu Gothic" pitchFamily="34" charset="0"/>
                <a:ea typeface="Yu Gothic" pitchFamily="34" charset="-122"/>
                <a:cs typeface="Yu Gothic" pitchFamily="34" charset="-120"/>
              </a:rPr>
              <a:t>へ</a:t>
            </a:r>
          </a:p>
        </p:txBody>
      </p:sp>
      <p:sp>
        <p:nvSpPr>
          <p:cNvPr id="40" name="Footer"/>
          <p:cNvSpPr/>
          <p:nvPr/>
        </p:nvSpPr>
        <p:spPr>
          <a:xfrm>
            <a:off x="457200" y="4828032"/>
            <a:ext cx="6858000" cy="274320"/>
          </a:xfrm>
          <a:prstGeom prst="rect">
            <a:avLst/>
          </a:prstGeom>
          <a:noFill/>
          <a:ln/>
        </p:spPr>
        <p:txBody>
          <a:bodyPr wrap="square" lIns="0" tIns="0" rIns="0" bIns="0" rtlCol="0" anchor="ctr"/>
          <a:lstStyle/>
          <a:p>
            <a:pPr marL="0" indent="0" algn="l">
              <a:buNone/>
            </a:pPr>
            <a:r>
              <a:rPr lang="en-US" sz="850">
                <a:solidFill>
                  <a:srgbClr val="5E5E5E"/>
                </a:solidFill>
                <a:latin typeface="Yu Gothic" pitchFamily="34" charset="0"/>
                <a:ea typeface="Yu Gothic" pitchFamily="34" charset="-122"/>
                <a:cs typeface="Yu Gothic" pitchFamily="34" charset="-120"/>
              </a:rPr>
              <a:t>愛知県最低生計費試算調査結果（2026年改定版）｜愛労連</a:t>
            </a:r>
            <a:endParaRPr lang="en-US" sz="850"/>
          </a:p>
        </p:txBody>
      </p:sp>
      <p:sp>
        <p:nvSpPr>
          <p:cNvPr id="41" name="PageNum"/>
          <p:cNvSpPr/>
          <p:nvPr/>
        </p:nvSpPr>
        <p:spPr>
          <a:xfrm>
            <a:off x="8321040" y="4828032"/>
            <a:ext cx="548640" cy="274320"/>
          </a:xfrm>
          <a:prstGeom prst="rect">
            <a:avLst/>
          </a:prstGeom>
          <a:noFill/>
          <a:ln/>
        </p:spPr>
        <p:txBody>
          <a:bodyPr wrap="square" lIns="0" tIns="0" rIns="0" bIns="0" rtlCol="0" anchor="ctr"/>
          <a:lstStyle/>
          <a:p>
            <a:pPr marL="0" indent="0" algn="r">
              <a:buNone/>
            </a:pPr>
            <a:r>
              <a:rPr lang="en-US" sz="1100">
                <a:solidFill>
                  <a:srgbClr val="5E5E5E"/>
                </a:solidFill>
                <a:latin typeface="Yu Gothic" pitchFamily="34" charset="0"/>
                <a:ea typeface="Yu Gothic" pitchFamily="34" charset="-122"/>
                <a:cs typeface="Yu Gothic" pitchFamily="34" charset="-120"/>
              </a:rPr>
              <a:t>2</a:t>
            </a:r>
            <a:endParaRPr lang="en-US" sz="11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841248"/>
          </a:xfrm>
          <a:prstGeom prst="rect">
            <a:avLst/>
          </a:prstGeom>
          <a:solidFill>
            <a:srgbClr val="1C6FB3"/>
          </a:solidFill>
          <a:ln/>
        </p:spPr>
        <p:txBody>
          <a:bodyPr/>
          <a:lstStyle/>
          <a:p>
            <a:endParaRPr lang="ja-JP" altLang="en-US"/>
          </a:p>
        </p:txBody>
      </p:sp>
      <p:sp>
        <p:nvSpPr>
          <p:cNvPr id="3" name="Shape 1"/>
          <p:cNvSpPr/>
          <p:nvPr/>
        </p:nvSpPr>
        <p:spPr>
          <a:xfrm>
            <a:off x="0" y="841248"/>
            <a:ext cx="9144000" cy="54864"/>
          </a:xfrm>
          <a:prstGeom prst="rect">
            <a:avLst/>
          </a:prstGeom>
          <a:solidFill>
            <a:srgbClr val="36A9E1"/>
          </a:solidFill>
          <a:ln/>
        </p:spPr>
        <p:txBody>
          <a:bodyPr/>
          <a:lstStyle/>
          <a:p>
            <a:endParaRPr lang="ja-JP" altLang="en-US"/>
          </a:p>
        </p:txBody>
      </p:sp>
      <p:sp>
        <p:nvSpPr>
          <p:cNvPr id="4" name="Text 2"/>
          <p:cNvSpPr/>
          <p:nvPr/>
        </p:nvSpPr>
        <p:spPr>
          <a:xfrm>
            <a:off x="457200" y="0"/>
            <a:ext cx="8229600" cy="841248"/>
          </a:xfrm>
          <a:prstGeom prst="rect">
            <a:avLst/>
          </a:prstGeom>
          <a:noFill/>
          <a:ln/>
        </p:spPr>
        <p:txBody>
          <a:bodyPr wrap="square" lIns="0" tIns="0" rIns="0" bIns="0" rtlCol="0" anchor="ctr"/>
          <a:lstStyle/>
          <a:p>
            <a:pPr marL="0" indent="0" algn="l">
              <a:buNone/>
            </a:pPr>
            <a:r>
              <a:rPr lang="en-US" sz="2500" b="1" dirty="0">
                <a:solidFill>
                  <a:srgbClr val="FFFFFF"/>
                </a:solidFill>
                <a:latin typeface="Yu Gothic" pitchFamily="34" charset="0"/>
                <a:ea typeface="Yu Gothic" pitchFamily="34" charset="-122"/>
                <a:cs typeface="Yu Gothic" pitchFamily="34" charset="-120"/>
              </a:rPr>
              <a:t>調査の目的と対象</a:t>
            </a:r>
            <a:endParaRPr lang="en-US" sz="2500" dirty="0"/>
          </a:p>
        </p:txBody>
      </p:sp>
      <p:sp>
        <p:nvSpPr>
          <p:cNvPr id="5" name="Text 3"/>
          <p:cNvSpPr/>
          <p:nvPr/>
        </p:nvSpPr>
        <p:spPr>
          <a:xfrm>
            <a:off x="457200" y="1097280"/>
            <a:ext cx="4023360" cy="365760"/>
          </a:xfrm>
          <a:prstGeom prst="rect">
            <a:avLst/>
          </a:prstGeom>
          <a:noFill/>
          <a:ln/>
        </p:spPr>
        <p:txBody>
          <a:bodyPr wrap="square" lIns="0" tIns="0" rIns="0" bIns="0" rtlCol="0" anchor="ctr"/>
          <a:lstStyle/>
          <a:p>
            <a:pPr marL="0" indent="0">
              <a:buNone/>
            </a:pPr>
            <a:r>
              <a:rPr lang="en-US" sz="1500" b="1">
                <a:solidFill>
                  <a:srgbClr val="1C6FB3"/>
                </a:solidFill>
                <a:latin typeface="Yu Gothic" pitchFamily="34" charset="0"/>
                <a:ea typeface="Yu Gothic" pitchFamily="34" charset="-122"/>
                <a:cs typeface="Yu Gothic" pitchFamily="34" charset="-120"/>
              </a:rPr>
              <a:t>何を明らかにするのか</a:t>
            </a:r>
            <a:endParaRPr lang="en-US" sz="1500" dirty="0"/>
          </a:p>
        </p:txBody>
      </p:sp>
      <p:sp>
        <p:nvSpPr>
          <p:cNvPr id="6" name="Text 4"/>
          <p:cNvSpPr/>
          <p:nvPr/>
        </p:nvSpPr>
        <p:spPr>
          <a:xfrm>
            <a:off x="457200" y="1463040"/>
            <a:ext cx="4277032" cy="1097280"/>
          </a:xfrm>
          <a:prstGeom prst="rect">
            <a:avLst/>
          </a:prstGeom>
          <a:noFill/>
          <a:ln/>
        </p:spPr>
        <p:txBody>
          <a:bodyPr wrap="square" lIns="0" tIns="0" rIns="0" bIns="0" rtlCol="0" anchor="t"/>
          <a:lstStyle/>
          <a:p>
            <a:pPr marL="0" indent="0">
              <a:lnSpc>
                <a:spcPct val="115000"/>
              </a:lnSpc>
              <a:buNone/>
            </a:pPr>
            <a:r>
              <a:rPr lang="en-US" sz="1450" dirty="0">
                <a:solidFill>
                  <a:srgbClr val="262626"/>
                </a:solidFill>
                <a:latin typeface="Yu Gothic" pitchFamily="34" charset="0"/>
                <a:ea typeface="Yu Gothic" pitchFamily="34" charset="-122"/>
                <a:cs typeface="Yu Gothic" pitchFamily="34" charset="-120"/>
              </a:rPr>
              <a:t>25歳の若者が一人暮らしをしながら、</a:t>
            </a:r>
            <a:endParaRPr lang="en-US" sz="1450" dirty="0"/>
          </a:p>
          <a:p>
            <a:pPr marL="0" indent="0">
              <a:lnSpc>
                <a:spcPct val="115000"/>
              </a:lnSpc>
              <a:buNone/>
            </a:pPr>
            <a:r>
              <a:rPr lang="en-US" sz="1450" b="1" dirty="0" err="1">
                <a:solidFill>
                  <a:srgbClr val="1C6FB3"/>
                </a:solidFill>
                <a:latin typeface="Yu Gothic" pitchFamily="34" charset="0"/>
                <a:ea typeface="Yu Gothic" pitchFamily="34" charset="-122"/>
                <a:cs typeface="Yu Gothic" pitchFamily="34" charset="-120"/>
              </a:rPr>
              <a:t>健康で文化的な最低限度の生活</a:t>
            </a:r>
            <a:endParaRPr lang="en-US" sz="1450" dirty="0"/>
          </a:p>
          <a:p>
            <a:pPr marL="0" indent="0">
              <a:lnSpc>
                <a:spcPct val="115000"/>
              </a:lnSpc>
              <a:buNone/>
            </a:pPr>
            <a:r>
              <a:rPr lang="en-US" sz="1450" dirty="0">
                <a:solidFill>
                  <a:srgbClr val="262626"/>
                </a:solidFill>
                <a:latin typeface="Yu Gothic" pitchFamily="34" charset="0"/>
                <a:ea typeface="Yu Gothic" pitchFamily="34" charset="-122"/>
                <a:cs typeface="Yu Gothic" pitchFamily="34" charset="-120"/>
              </a:rPr>
              <a:t>を送るために、いくら必要なのかを明らかにする。</a:t>
            </a:r>
            <a:endParaRPr lang="en-US" sz="1450" dirty="0"/>
          </a:p>
        </p:txBody>
      </p:sp>
      <p:sp>
        <p:nvSpPr>
          <p:cNvPr id="7" name="Shape 5"/>
          <p:cNvSpPr/>
          <p:nvPr/>
        </p:nvSpPr>
        <p:spPr>
          <a:xfrm>
            <a:off x="457200" y="2788920"/>
            <a:ext cx="4069080" cy="1783080"/>
          </a:xfrm>
          <a:prstGeom prst="rect">
            <a:avLst/>
          </a:prstGeom>
          <a:solidFill>
            <a:srgbClr val="E4F1FA"/>
          </a:solidFill>
          <a:ln/>
        </p:spPr>
        <p:txBody>
          <a:bodyPr/>
          <a:lstStyle/>
          <a:p>
            <a:endParaRPr lang="ja-JP" altLang="en-US"/>
          </a:p>
        </p:txBody>
      </p:sp>
      <p:sp>
        <p:nvSpPr>
          <p:cNvPr id="8" name="Shape 6"/>
          <p:cNvSpPr/>
          <p:nvPr/>
        </p:nvSpPr>
        <p:spPr>
          <a:xfrm>
            <a:off x="457200" y="2788920"/>
            <a:ext cx="109728" cy="1783080"/>
          </a:xfrm>
          <a:prstGeom prst="rect">
            <a:avLst/>
          </a:prstGeom>
          <a:solidFill>
            <a:srgbClr val="36A9E1"/>
          </a:solidFill>
          <a:ln/>
        </p:spPr>
        <p:txBody>
          <a:bodyPr/>
          <a:lstStyle/>
          <a:p>
            <a:endParaRPr lang="ja-JP" altLang="en-US"/>
          </a:p>
        </p:txBody>
      </p:sp>
      <p:sp>
        <p:nvSpPr>
          <p:cNvPr id="9" name="Text 7"/>
          <p:cNvSpPr/>
          <p:nvPr/>
        </p:nvSpPr>
        <p:spPr>
          <a:xfrm>
            <a:off x="685800" y="2926080"/>
            <a:ext cx="3657600" cy="320040"/>
          </a:xfrm>
          <a:prstGeom prst="rect">
            <a:avLst/>
          </a:prstGeom>
          <a:noFill/>
          <a:ln/>
        </p:spPr>
        <p:txBody>
          <a:bodyPr wrap="square" lIns="0" tIns="0" rIns="0" bIns="0" rtlCol="0" anchor="ctr"/>
          <a:lstStyle/>
          <a:p>
            <a:pPr marL="0" indent="0">
              <a:buNone/>
            </a:pPr>
            <a:r>
              <a:rPr lang="en-US" sz="1300" b="1">
                <a:solidFill>
                  <a:srgbClr val="1C6FB3"/>
                </a:solidFill>
                <a:latin typeface="Yu Gothic" pitchFamily="34" charset="0"/>
                <a:ea typeface="Yu Gothic" pitchFamily="34" charset="-122"/>
                <a:cs typeface="Yu Gothic" pitchFamily="34" charset="-120"/>
              </a:rPr>
              <a:t>試算の考え方</a:t>
            </a:r>
            <a:endParaRPr lang="en-US" sz="1300" dirty="0"/>
          </a:p>
        </p:txBody>
      </p:sp>
      <p:sp>
        <p:nvSpPr>
          <p:cNvPr id="10" name="Text 8"/>
          <p:cNvSpPr/>
          <p:nvPr/>
        </p:nvSpPr>
        <p:spPr>
          <a:xfrm>
            <a:off x="685800" y="3246120"/>
            <a:ext cx="3611880" cy="1234440"/>
          </a:xfrm>
          <a:prstGeom prst="rect">
            <a:avLst/>
          </a:prstGeom>
          <a:noFill/>
          <a:ln/>
        </p:spPr>
        <p:txBody>
          <a:bodyPr wrap="square" lIns="0" tIns="0" rIns="0" bIns="0" rtlCol="0" anchor="t"/>
          <a:lstStyle/>
          <a:p>
            <a:pPr marL="0" indent="0">
              <a:lnSpc>
                <a:spcPct val="105000"/>
              </a:lnSpc>
              <a:buNone/>
            </a:pPr>
            <a:r>
              <a:rPr lang="en-US" sz="1250" dirty="0">
                <a:solidFill>
                  <a:srgbClr val="262626"/>
                </a:solidFill>
                <a:latin typeface="Yu Gothic" pitchFamily="34" charset="0"/>
                <a:ea typeface="Yu Gothic" pitchFamily="34" charset="-122"/>
                <a:cs typeface="Yu Gothic" pitchFamily="34" charset="-120"/>
              </a:rPr>
              <a:t>生命を維持するだけのぎりぎりの生活費でも、極端な節約を前提にした生活費でもない。</a:t>
            </a:r>
            <a:endParaRPr lang="en-US" sz="1250" dirty="0"/>
          </a:p>
          <a:p>
            <a:pPr marL="0" indent="0">
              <a:lnSpc>
                <a:spcPct val="105000"/>
              </a:lnSpc>
              <a:buNone/>
            </a:pPr>
            <a:r>
              <a:rPr lang="en-US" sz="1250" b="1" dirty="0">
                <a:solidFill>
                  <a:srgbClr val="262626"/>
                </a:solidFill>
                <a:latin typeface="Yu Gothic" pitchFamily="34" charset="0"/>
                <a:ea typeface="Yu Gothic" pitchFamily="34" charset="-122"/>
                <a:cs typeface="Yu Gothic" pitchFamily="34" charset="-120"/>
              </a:rPr>
              <a:t>若者が自立して、普通に、人間らしく暮らすために必要な費用を積み上げて試算。</a:t>
            </a:r>
            <a:endParaRPr lang="en-US" sz="1250" dirty="0"/>
          </a:p>
        </p:txBody>
      </p:sp>
      <p:sp>
        <p:nvSpPr>
          <p:cNvPr id="11" name="Text 9"/>
          <p:cNvSpPr/>
          <p:nvPr/>
        </p:nvSpPr>
        <p:spPr>
          <a:xfrm>
            <a:off x="4800600" y="1097280"/>
            <a:ext cx="3886200" cy="365760"/>
          </a:xfrm>
          <a:prstGeom prst="rect">
            <a:avLst/>
          </a:prstGeom>
          <a:noFill/>
          <a:ln/>
        </p:spPr>
        <p:txBody>
          <a:bodyPr wrap="square" lIns="0" tIns="0" rIns="0" bIns="0" rtlCol="0" anchor="ctr"/>
          <a:lstStyle/>
          <a:p>
            <a:pPr marL="0" indent="0">
              <a:buNone/>
            </a:pPr>
            <a:r>
              <a:rPr lang="en-US" sz="1500" b="1">
                <a:solidFill>
                  <a:srgbClr val="1C6FB3"/>
                </a:solidFill>
                <a:latin typeface="Yu Gothic" pitchFamily="34" charset="0"/>
                <a:ea typeface="Yu Gothic" pitchFamily="34" charset="-122"/>
                <a:cs typeface="Yu Gothic" pitchFamily="34" charset="-120"/>
              </a:rPr>
              <a:t>最低賃金近傍で働く人々</a:t>
            </a:r>
            <a:endParaRPr lang="en-US" sz="1500" dirty="0"/>
          </a:p>
        </p:txBody>
      </p:sp>
      <p:sp>
        <p:nvSpPr>
          <p:cNvPr id="12" name="Shape 10"/>
          <p:cNvSpPr/>
          <p:nvPr/>
        </p:nvSpPr>
        <p:spPr>
          <a:xfrm>
            <a:off x="4800600" y="1508760"/>
            <a:ext cx="1874520" cy="713232"/>
          </a:xfrm>
          <a:prstGeom prst="rect">
            <a:avLst/>
          </a:prstGeom>
          <a:solidFill>
            <a:srgbClr val="FFFFFF"/>
          </a:solidFill>
          <a:ln w="15875">
            <a:solidFill>
              <a:srgbClr val="1C6FB3"/>
            </a:solidFill>
            <a:prstDash val="solid"/>
          </a:ln>
          <a:effectLst>
            <a:outerShdw blurRad="63500" dist="25400" dir="8100000" algn="bl" rotWithShape="0">
              <a:srgbClr val="000000">
                <a:alpha val="16000"/>
              </a:srgbClr>
            </a:outerShdw>
          </a:effectLst>
        </p:spPr>
        <p:txBody>
          <a:bodyPr/>
          <a:lstStyle/>
          <a:p>
            <a:endParaRPr lang="ja-JP" altLang="en-US"/>
          </a:p>
        </p:txBody>
      </p:sp>
      <p:sp>
        <p:nvSpPr>
          <p:cNvPr id="13" name="Text 11"/>
          <p:cNvSpPr/>
          <p:nvPr/>
        </p:nvSpPr>
        <p:spPr>
          <a:xfrm>
            <a:off x="4800600" y="1508760"/>
            <a:ext cx="1874520" cy="713232"/>
          </a:xfrm>
          <a:prstGeom prst="rect">
            <a:avLst/>
          </a:prstGeom>
          <a:noFill/>
          <a:ln/>
        </p:spPr>
        <p:txBody>
          <a:bodyPr wrap="square" lIns="0" tIns="0" rIns="0" bIns="0" rtlCol="0" anchor="ctr"/>
          <a:lstStyle/>
          <a:p>
            <a:pPr marL="0" indent="0" algn="ctr">
              <a:buNone/>
            </a:pPr>
            <a:r>
              <a:rPr lang="en-US" sz="1350" b="1" dirty="0">
                <a:solidFill>
                  <a:srgbClr val="262626"/>
                </a:solidFill>
                <a:latin typeface="Yu Gothic" pitchFamily="34" charset="0"/>
                <a:ea typeface="Yu Gothic" pitchFamily="34" charset="-122"/>
                <a:cs typeface="Yu Gothic" pitchFamily="34" charset="-120"/>
              </a:rPr>
              <a:t>非正規労働者</a:t>
            </a:r>
            <a:endParaRPr lang="en-US" sz="1350" dirty="0"/>
          </a:p>
        </p:txBody>
      </p:sp>
      <p:sp>
        <p:nvSpPr>
          <p:cNvPr id="14" name="Shape 12"/>
          <p:cNvSpPr/>
          <p:nvPr/>
        </p:nvSpPr>
        <p:spPr>
          <a:xfrm>
            <a:off x="6793992" y="1508760"/>
            <a:ext cx="1874520" cy="713232"/>
          </a:xfrm>
          <a:prstGeom prst="rect">
            <a:avLst/>
          </a:prstGeom>
          <a:solidFill>
            <a:srgbClr val="FFFFFF"/>
          </a:solidFill>
          <a:ln w="15875">
            <a:solidFill>
              <a:srgbClr val="1C6FB3"/>
            </a:solidFill>
            <a:prstDash val="solid"/>
          </a:ln>
          <a:effectLst>
            <a:outerShdw blurRad="63500" dist="25400" dir="8100000" algn="bl" rotWithShape="0">
              <a:srgbClr val="000000">
                <a:alpha val="16000"/>
              </a:srgbClr>
            </a:outerShdw>
          </a:effectLst>
        </p:spPr>
        <p:txBody>
          <a:bodyPr/>
          <a:lstStyle/>
          <a:p>
            <a:endParaRPr lang="ja-JP" altLang="en-US"/>
          </a:p>
        </p:txBody>
      </p:sp>
      <p:sp>
        <p:nvSpPr>
          <p:cNvPr id="15" name="Text 13"/>
          <p:cNvSpPr/>
          <p:nvPr/>
        </p:nvSpPr>
        <p:spPr>
          <a:xfrm>
            <a:off x="6793992" y="1508760"/>
            <a:ext cx="1874520" cy="713232"/>
          </a:xfrm>
          <a:prstGeom prst="rect">
            <a:avLst/>
          </a:prstGeom>
          <a:noFill/>
          <a:ln/>
        </p:spPr>
        <p:txBody>
          <a:bodyPr wrap="square" lIns="0" tIns="0" rIns="0" bIns="0" rtlCol="0" anchor="ctr"/>
          <a:lstStyle/>
          <a:p>
            <a:pPr marL="0" indent="0" algn="ctr">
              <a:buNone/>
            </a:pPr>
            <a:r>
              <a:rPr lang="en-US" sz="1350" b="1" dirty="0">
                <a:solidFill>
                  <a:srgbClr val="262626"/>
                </a:solidFill>
                <a:latin typeface="Yu Gothic" pitchFamily="34" charset="0"/>
                <a:ea typeface="Yu Gothic" pitchFamily="34" charset="-122"/>
                <a:cs typeface="Yu Gothic" pitchFamily="34" charset="-120"/>
              </a:rPr>
              <a:t>正規の若年労働者</a:t>
            </a:r>
            <a:endParaRPr lang="en-US" sz="1350" dirty="0"/>
          </a:p>
        </p:txBody>
      </p:sp>
      <p:sp>
        <p:nvSpPr>
          <p:cNvPr id="16" name="Shape 14"/>
          <p:cNvSpPr/>
          <p:nvPr/>
        </p:nvSpPr>
        <p:spPr>
          <a:xfrm>
            <a:off x="4800600" y="2350008"/>
            <a:ext cx="1874520" cy="713232"/>
          </a:xfrm>
          <a:prstGeom prst="rect">
            <a:avLst/>
          </a:prstGeom>
          <a:solidFill>
            <a:srgbClr val="FFFFFF"/>
          </a:solidFill>
          <a:ln w="15875">
            <a:solidFill>
              <a:srgbClr val="1C6FB3"/>
            </a:solidFill>
            <a:prstDash val="solid"/>
          </a:ln>
          <a:effectLst>
            <a:outerShdw blurRad="63500" dist="25400" dir="8100000" algn="bl" rotWithShape="0">
              <a:srgbClr val="000000">
                <a:alpha val="16000"/>
              </a:srgbClr>
            </a:outerShdw>
          </a:effectLst>
        </p:spPr>
        <p:txBody>
          <a:bodyPr/>
          <a:lstStyle/>
          <a:p>
            <a:endParaRPr lang="ja-JP" altLang="en-US"/>
          </a:p>
        </p:txBody>
      </p:sp>
      <p:sp>
        <p:nvSpPr>
          <p:cNvPr id="17" name="Text 15"/>
          <p:cNvSpPr/>
          <p:nvPr/>
        </p:nvSpPr>
        <p:spPr>
          <a:xfrm>
            <a:off x="4800600" y="2350008"/>
            <a:ext cx="1874520" cy="713232"/>
          </a:xfrm>
          <a:prstGeom prst="rect">
            <a:avLst/>
          </a:prstGeom>
          <a:noFill/>
          <a:ln/>
        </p:spPr>
        <p:txBody>
          <a:bodyPr wrap="square" lIns="0" tIns="0" rIns="0" bIns="0" rtlCol="0" anchor="ctr"/>
          <a:lstStyle/>
          <a:p>
            <a:pPr marL="0" indent="0" algn="ctr">
              <a:buNone/>
            </a:pPr>
            <a:r>
              <a:rPr lang="en-US" sz="1350" b="1" dirty="0">
                <a:solidFill>
                  <a:srgbClr val="262626"/>
                </a:solidFill>
                <a:latin typeface="Yu Gothic" pitchFamily="34" charset="0"/>
                <a:ea typeface="Yu Gothic" pitchFamily="34" charset="-122"/>
                <a:cs typeface="Yu Gothic" pitchFamily="34" charset="-120"/>
              </a:rPr>
              <a:t>高年齢労働者</a:t>
            </a:r>
            <a:endParaRPr lang="en-US" sz="1350" dirty="0"/>
          </a:p>
        </p:txBody>
      </p:sp>
      <p:sp>
        <p:nvSpPr>
          <p:cNvPr id="18" name="Shape 16"/>
          <p:cNvSpPr/>
          <p:nvPr/>
        </p:nvSpPr>
        <p:spPr>
          <a:xfrm>
            <a:off x="6793992" y="2350008"/>
            <a:ext cx="1874520" cy="713232"/>
          </a:xfrm>
          <a:prstGeom prst="rect">
            <a:avLst/>
          </a:prstGeom>
          <a:solidFill>
            <a:srgbClr val="FFFFFF"/>
          </a:solidFill>
          <a:ln w="15875">
            <a:solidFill>
              <a:srgbClr val="1C6FB3"/>
            </a:solidFill>
            <a:prstDash val="solid"/>
          </a:ln>
          <a:effectLst>
            <a:outerShdw blurRad="63500" dist="25400" dir="8100000" algn="bl" rotWithShape="0">
              <a:srgbClr val="000000">
                <a:alpha val="16000"/>
              </a:srgbClr>
            </a:outerShdw>
          </a:effectLst>
        </p:spPr>
        <p:txBody>
          <a:bodyPr/>
          <a:lstStyle/>
          <a:p>
            <a:endParaRPr lang="ja-JP" altLang="en-US"/>
          </a:p>
        </p:txBody>
      </p:sp>
      <p:sp>
        <p:nvSpPr>
          <p:cNvPr id="19" name="Text 17"/>
          <p:cNvSpPr/>
          <p:nvPr/>
        </p:nvSpPr>
        <p:spPr>
          <a:xfrm>
            <a:off x="6793992" y="2350008"/>
            <a:ext cx="1874520" cy="713232"/>
          </a:xfrm>
          <a:prstGeom prst="rect">
            <a:avLst/>
          </a:prstGeom>
          <a:noFill/>
          <a:ln/>
        </p:spPr>
        <p:txBody>
          <a:bodyPr wrap="square" lIns="0" tIns="0" rIns="0" bIns="0" rtlCol="0" anchor="ctr"/>
          <a:lstStyle/>
          <a:p>
            <a:pPr marL="0" indent="0" algn="ctr">
              <a:buNone/>
            </a:pPr>
            <a:r>
              <a:rPr lang="en-US" sz="1350" b="1" dirty="0">
                <a:solidFill>
                  <a:srgbClr val="262626"/>
                </a:solidFill>
                <a:latin typeface="Yu Gothic" pitchFamily="34" charset="0"/>
                <a:ea typeface="Yu Gothic" pitchFamily="34" charset="-122"/>
                <a:cs typeface="Yu Gothic" pitchFamily="34" charset="-120"/>
              </a:rPr>
              <a:t>ケア労働者</a:t>
            </a:r>
            <a:endParaRPr lang="en-US" sz="1350" dirty="0"/>
          </a:p>
        </p:txBody>
      </p:sp>
      <p:sp>
        <p:nvSpPr>
          <p:cNvPr id="20" name="Text 18"/>
          <p:cNvSpPr/>
          <p:nvPr/>
        </p:nvSpPr>
        <p:spPr>
          <a:xfrm>
            <a:off x="4800600" y="3246120"/>
            <a:ext cx="3886200" cy="1325880"/>
          </a:xfrm>
          <a:prstGeom prst="rect">
            <a:avLst/>
          </a:prstGeom>
          <a:noFill/>
          <a:ln/>
        </p:spPr>
        <p:txBody>
          <a:bodyPr wrap="square" lIns="0" tIns="0" rIns="0" bIns="0" rtlCol="0" anchor="t"/>
          <a:lstStyle/>
          <a:p>
            <a:pPr>
              <a:lnSpc>
                <a:spcPct val="110000"/>
              </a:lnSpc>
            </a:pPr>
            <a:r>
              <a:rPr lang="ja-JP" altLang="en-US" sz="1300" dirty="0">
                <a:solidFill>
                  <a:srgbClr val="262626"/>
                </a:solidFill>
                <a:latin typeface="Yu Gothic" pitchFamily="34" charset="0"/>
                <a:ea typeface="Yu Gothic" pitchFamily="34" charset="-122"/>
                <a:cs typeface="Yu Gothic" pitchFamily="34" charset="-120"/>
              </a:rPr>
              <a:t>県民の</a:t>
            </a:r>
            <a:r>
              <a:rPr lang="en-US" altLang="ja-JP" sz="1300" dirty="0" err="1">
                <a:solidFill>
                  <a:srgbClr val="262626"/>
                </a:solidFill>
                <a:latin typeface="Yu Gothic" pitchFamily="34" charset="0"/>
                <a:ea typeface="Yu Gothic" pitchFamily="34" charset="-122"/>
                <a:cs typeface="Yu Gothic" pitchFamily="34" charset="-120"/>
              </a:rPr>
              <a:t>暮らしを支える多くの労働者が含まれる</a:t>
            </a:r>
            <a:endParaRPr lang="en-US" altLang="ja-JP" sz="1300" dirty="0"/>
          </a:p>
          <a:p>
            <a:pPr marL="0" indent="0">
              <a:lnSpc>
                <a:spcPct val="110000"/>
              </a:lnSpc>
              <a:buNone/>
            </a:pPr>
            <a:r>
              <a:rPr lang="en-US" sz="1300" dirty="0" err="1">
                <a:solidFill>
                  <a:srgbClr val="262626"/>
                </a:solidFill>
                <a:latin typeface="Yu Gothic" pitchFamily="34" charset="0"/>
                <a:ea typeface="Yu Gothic" pitchFamily="34" charset="-122"/>
                <a:cs typeface="Yu Gothic" pitchFamily="34" charset="-120"/>
              </a:rPr>
              <a:t>家賃を払い、食事をとり、通院し、人と交流する</a:t>
            </a:r>
            <a:r>
              <a:rPr lang="ja-JP" altLang="en-US" sz="1300" dirty="0">
                <a:solidFill>
                  <a:srgbClr val="262626"/>
                </a:solidFill>
                <a:latin typeface="Yu Gothic" pitchFamily="34" charset="0"/>
                <a:ea typeface="Yu Gothic" pitchFamily="34" charset="-122"/>
                <a:cs typeface="Yu Gothic" pitchFamily="34" charset="-120"/>
              </a:rPr>
              <a:t>ことは誰にも必要なこと</a:t>
            </a:r>
            <a:endParaRPr lang="en-US" sz="1300" dirty="0">
              <a:solidFill>
                <a:srgbClr val="262626"/>
              </a:solidFill>
              <a:latin typeface="Yu Gothic" pitchFamily="34" charset="0"/>
              <a:ea typeface="Yu Gothic" pitchFamily="34" charset="-122"/>
              <a:cs typeface="Yu Gothic" pitchFamily="34" charset="-120"/>
            </a:endParaRPr>
          </a:p>
        </p:txBody>
      </p:sp>
      <p:sp>
        <p:nvSpPr>
          <p:cNvPr id="21" name="Text 19"/>
          <p:cNvSpPr/>
          <p:nvPr/>
        </p:nvSpPr>
        <p:spPr>
          <a:xfrm>
            <a:off x="457200" y="4828032"/>
            <a:ext cx="6858000" cy="274320"/>
          </a:xfrm>
          <a:prstGeom prst="rect">
            <a:avLst/>
          </a:prstGeom>
          <a:noFill/>
          <a:ln/>
        </p:spPr>
        <p:txBody>
          <a:bodyPr wrap="square" lIns="0" tIns="0" rIns="0" bIns="0" rtlCol="0" anchor="ctr"/>
          <a:lstStyle/>
          <a:p>
            <a:pPr marL="0" indent="0" algn="l">
              <a:buNone/>
            </a:pPr>
            <a:r>
              <a:rPr lang="en-US" sz="850" dirty="0">
                <a:solidFill>
                  <a:srgbClr val="5E5E5E"/>
                </a:solidFill>
                <a:latin typeface="Yu Gothic" pitchFamily="34" charset="0"/>
                <a:ea typeface="Yu Gothic" pitchFamily="34" charset="-122"/>
                <a:cs typeface="Yu Gothic" pitchFamily="34" charset="-120"/>
              </a:rPr>
              <a:t>愛知県最低生計費試算調査結果（2026年改定版）｜愛労連</a:t>
            </a:r>
            <a:endParaRPr lang="en-US" sz="850" dirty="0"/>
          </a:p>
        </p:txBody>
      </p:sp>
      <p:sp>
        <p:nvSpPr>
          <p:cNvPr id="22" name="Text 20"/>
          <p:cNvSpPr/>
          <p:nvPr/>
        </p:nvSpPr>
        <p:spPr>
          <a:xfrm>
            <a:off x="8321040" y="4828032"/>
            <a:ext cx="548640" cy="274320"/>
          </a:xfrm>
          <a:prstGeom prst="rect">
            <a:avLst/>
          </a:prstGeom>
          <a:noFill/>
          <a:ln/>
        </p:spPr>
        <p:txBody>
          <a:bodyPr wrap="square" lIns="0" tIns="0" rIns="0" bIns="0" rtlCol="0" anchor="ctr"/>
          <a:lstStyle/>
          <a:p>
            <a:pPr marL="0" indent="0" algn="r">
              <a:buNone/>
            </a:pPr>
            <a:r>
              <a:rPr lang="en-US" sz="1100">
                <a:solidFill>
                  <a:srgbClr val="5E5E5E"/>
                </a:solidFill>
                <a:latin typeface="Yu Gothic" pitchFamily="34" charset="0"/>
                <a:ea typeface="Yu Gothic" pitchFamily="34" charset="-122"/>
                <a:cs typeface="Yu Gothic" pitchFamily="34" charset="-120"/>
              </a:rPr>
              <a:t>3</a:t>
            </a:r>
            <a:endParaRPr lang="en-US" sz="11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841248"/>
          </a:xfrm>
          <a:prstGeom prst="rect">
            <a:avLst/>
          </a:prstGeom>
          <a:solidFill>
            <a:srgbClr val="1C6FB3"/>
          </a:solidFill>
          <a:ln/>
        </p:spPr>
        <p:txBody>
          <a:bodyPr/>
          <a:lstStyle/>
          <a:p>
            <a:endParaRPr lang="ja-JP" altLang="en-US"/>
          </a:p>
        </p:txBody>
      </p:sp>
      <p:sp>
        <p:nvSpPr>
          <p:cNvPr id="3" name="Shape 1"/>
          <p:cNvSpPr/>
          <p:nvPr/>
        </p:nvSpPr>
        <p:spPr>
          <a:xfrm>
            <a:off x="0" y="841248"/>
            <a:ext cx="9144000" cy="54864"/>
          </a:xfrm>
          <a:prstGeom prst="rect">
            <a:avLst/>
          </a:prstGeom>
          <a:solidFill>
            <a:srgbClr val="36A9E1"/>
          </a:solidFill>
          <a:ln/>
        </p:spPr>
        <p:txBody>
          <a:bodyPr/>
          <a:lstStyle/>
          <a:p>
            <a:endParaRPr lang="ja-JP" altLang="en-US"/>
          </a:p>
        </p:txBody>
      </p:sp>
      <p:sp>
        <p:nvSpPr>
          <p:cNvPr id="4" name="Text 2"/>
          <p:cNvSpPr/>
          <p:nvPr/>
        </p:nvSpPr>
        <p:spPr>
          <a:xfrm>
            <a:off x="457200" y="0"/>
            <a:ext cx="8229600" cy="841248"/>
          </a:xfrm>
          <a:prstGeom prst="rect">
            <a:avLst/>
          </a:prstGeom>
          <a:noFill/>
          <a:ln/>
        </p:spPr>
        <p:txBody>
          <a:bodyPr wrap="square" lIns="0" tIns="0" rIns="0" bIns="0" rtlCol="0" anchor="ctr"/>
          <a:lstStyle/>
          <a:p>
            <a:pPr marL="0" indent="0" algn="l">
              <a:buNone/>
            </a:pPr>
            <a:r>
              <a:rPr lang="en-US" sz="2500" b="1" dirty="0">
                <a:solidFill>
                  <a:srgbClr val="FFFFFF"/>
                </a:solidFill>
                <a:latin typeface="Yu Gothic" pitchFamily="34" charset="0"/>
                <a:ea typeface="Yu Gothic" pitchFamily="34" charset="-122"/>
                <a:cs typeface="Yu Gothic" pitchFamily="34" charset="-120"/>
              </a:rPr>
              <a:t>試算の方法 — 必要な費目を積み上げる</a:t>
            </a:r>
            <a:endParaRPr lang="en-US" sz="2500" dirty="0"/>
          </a:p>
        </p:txBody>
      </p:sp>
      <p:sp>
        <p:nvSpPr>
          <p:cNvPr id="5" name="Text 3"/>
          <p:cNvSpPr/>
          <p:nvPr/>
        </p:nvSpPr>
        <p:spPr>
          <a:xfrm>
            <a:off x="457200" y="1024128"/>
            <a:ext cx="8394192" cy="365760"/>
          </a:xfrm>
          <a:prstGeom prst="rect">
            <a:avLst/>
          </a:prstGeom>
          <a:noFill/>
          <a:ln/>
        </p:spPr>
        <p:txBody>
          <a:bodyPr wrap="square" lIns="0" tIns="0" rIns="0" bIns="0" rtlCol="0" anchor="ctr"/>
          <a:lstStyle/>
          <a:p>
            <a:pPr marL="0" indent="0">
              <a:buNone/>
            </a:pPr>
            <a:r>
              <a:rPr lang="en-US" altLang="ja-JP" sz="1200" dirty="0">
                <a:solidFill>
                  <a:srgbClr val="262626"/>
                </a:solidFill>
                <a:latin typeface="Yu Gothic" pitchFamily="34" charset="0"/>
                <a:ea typeface="Yu Gothic" pitchFamily="34" charset="-122"/>
                <a:cs typeface="Yu Gothic" pitchFamily="34" charset="-120"/>
              </a:rPr>
              <a:t>2015</a:t>
            </a:r>
            <a:r>
              <a:rPr lang="ja-JP" altLang="en-US" sz="1200" dirty="0">
                <a:solidFill>
                  <a:srgbClr val="262626"/>
                </a:solidFill>
                <a:latin typeface="Yu Gothic" pitchFamily="34" charset="0"/>
                <a:ea typeface="Yu Gothic" pitchFamily="34" charset="-122"/>
                <a:cs typeface="Yu Gothic" pitchFamily="34" charset="-120"/>
              </a:rPr>
              <a:t>年調査（生活に必要な品目を一つひとつ積み上げ、月々に必要な費用を算出）をもとに、その後の物価変動や生活の仕方の変化などを考慮した。</a:t>
            </a:r>
            <a:endParaRPr lang="en-US" sz="1200" dirty="0"/>
          </a:p>
        </p:txBody>
      </p:sp>
      <p:sp>
        <p:nvSpPr>
          <p:cNvPr id="6" name="Shape 4"/>
          <p:cNvSpPr/>
          <p:nvPr/>
        </p:nvSpPr>
        <p:spPr>
          <a:xfrm>
            <a:off x="457200" y="1481328"/>
            <a:ext cx="1975104" cy="603504"/>
          </a:xfrm>
          <a:prstGeom prst="rect">
            <a:avLst/>
          </a:prstGeom>
          <a:solidFill>
            <a:srgbClr val="D6ECF9"/>
          </a:solidFill>
          <a:ln/>
        </p:spPr>
        <p:txBody>
          <a:bodyPr/>
          <a:lstStyle/>
          <a:p>
            <a:endParaRPr lang="ja-JP" altLang="en-US"/>
          </a:p>
        </p:txBody>
      </p:sp>
      <p:sp>
        <p:nvSpPr>
          <p:cNvPr id="7" name="Text 5"/>
          <p:cNvSpPr/>
          <p:nvPr/>
        </p:nvSpPr>
        <p:spPr>
          <a:xfrm>
            <a:off x="548640" y="1481328"/>
            <a:ext cx="1792224" cy="603504"/>
          </a:xfrm>
          <a:prstGeom prst="rect">
            <a:avLst/>
          </a:prstGeom>
          <a:noFill/>
          <a:ln/>
        </p:spPr>
        <p:txBody>
          <a:bodyPr wrap="square" lIns="0" tIns="0" rIns="0" bIns="0" rtlCol="0" anchor="ctr"/>
          <a:lstStyle/>
          <a:p>
            <a:pPr marL="0" indent="0" algn="ctr">
              <a:buNone/>
            </a:pPr>
            <a:r>
              <a:rPr lang="en-US" sz="1300" b="1" dirty="0">
                <a:solidFill>
                  <a:srgbClr val="262626"/>
                </a:solidFill>
                <a:latin typeface="Yu Gothic" pitchFamily="34" charset="0"/>
                <a:ea typeface="Yu Gothic" pitchFamily="34" charset="-122"/>
                <a:cs typeface="Yu Gothic" pitchFamily="34" charset="-120"/>
              </a:rPr>
              <a:t>食料</a:t>
            </a:r>
            <a:endParaRPr lang="en-US" sz="1300"/>
          </a:p>
          <a:p>
            <a:pPr marL="0" indent="0" algn="ctr">
              <a:buNone/>
            </a:pPr>
            <a:r>
              <a:rPr lang="ja-JP" altLang="en-US" sz="800">
                <a:solidFill>
                  <a:srgbClr val="1C6FB3"/>
                </a:solidFill>
                <a:latin typeface="Yu Gothic" pitchFamily="34" charset="0"/>
                <a:ea typeface="Yu Gothic" pitchFamily="34" charset="-122"/>
                <a:cs typeface="Yu Gothic" pitchFamily="34" charset="-120"/>
              </a:rPr>
              <a:t>男 60,503 ／ 女 49,273</a:t>
            </a:r>
            <a:endParaRPr lang="ja-JP" altLang="en-US" sz="800"/>
          </a:p>
        </p:txBody>
      </p:sp>
      <p:sp>
        <p:nvSpPr>
          <p:cNvPr id="8" name="Shape 6"/>
          <p:cNvSpPr/>
          <p:nvPr/>
        </p:nvSpPr>
        <p:spPr>
          <a:xfrm>
            <a:off x="2596896" y="1481328"/>
            <a:ext cx="1975104" cy="603504"/>
          </a:xfrm>
          <a:prstGeom prst="rect">
            <a:avLst/>
          </a:prstGeom>
          <a:solidFill>
            <a:srgbClr val="D6ECF9"/>
          </a:solidFill>
          <a:ln/>
        </p:spPr>
        <p:txBody>
          <a:bodyPr/>
          <a:lstStyle/>
          <a:p>
            <a:endParaRPr lang="ja-JP" altLang="en-US"/>
          </a:p>
        </p:txBody>
      </p:sp>
      <p:sp>
        <p:nvSpPr>
          <p:cNvPr id="9" name="Text 7"/>
          <p:cNvSpPr/>
          <p:nvPr/>
        </p:nvSpPr>
        <p:spPr>
          <a:xfrm>
            <a:off x="2688336" y="1481328"/>
            <a:ext cx="1792224" cy="603504"/>
          </a:xfrm>
          <a:prstGeom prst="rect">
            <a:avLst/>
          </a:prstGeom>
          <a:noFill/>
          <a:ln/>
        </p:spPr>
        <p:txBody>
          <a:bodyPr wrap="square" lIns="0" tIns="0" rIns="0" bIns="0" rtlCol="0" anchor="ctr"/>
          <a:lstStyle/>
          <a:p>
            <a:pPr marL="0" indent="0" algn="ctr">
              <a:buNone/>
            </a:pPr>
            <a:r>
              <a:rPr lang="en-US" sz="1300" b="1" dirty="0">
                <a:solidFill>
                  <a:srgbClr val="262626"/>
                </a:solidFill>
                <a:latin typeface="Yu Gothic" pitchFamily="34" charset="0"/>
                <a:ea typeface="Yu Gothic" pitchFamily="34" charset="-122"/>
                <a:cs typeface="Yu Gothic" pitchFamily="34" charset="-120"/>
              </a:rPr>
              <a:t>住居</a:t>
            </a:r>
            <a:endParaRPr lang="en-US" sz="1300"/>
          </a:p>
          <a:p>
            <a:pPr marL="0" indent="0" algn="ctr">
              <a:buNone/>
            </a:pPr>
            <a:r>
              <a:rPr lang="ja-JP" altLang="en-US" sz="800">
                <a:solidFill>
                  <a:srgbClr val="1C6FB3"/>
                </a:solidFill>
                <a:latin typeface="Yu Gothic" pitchFamily="34" charset="0"/>
                <a:ea typeface="Yu Gothic" pitchFamily="34" charset="-122"/>
                <a:cs typeface="Yu Gothic" pitchFamily="34" charset="-120"/>
              </a:rPr>
              <a:t>男 50,667 ／ 女 50,667</a:t>
            </a:r>
            <a:endParaRPr lang="ja-JP" altLang="en-US" sz="800"/>
          </a:p>
        </p:txBody>
      </p:sp>
      <p:sp>
        <p:nvSpPr>
          <p:cNvPr id="10" name="Shape 8"/>
          <p:cNvSpPr/>
          <p:nvPr/>
        </p:nvSpPr>
        <p:spPr>
          <a:xfrm>
            <a:off x="4736592" y="1481328"/>
            <a:ext cx="1975104" cy="603504"/>
          </a:xfrm>
          <a:prstGeom prst="rect">
            <a:avLst/>
          </a:prstGeom>
          <a:solidFill>
            <a:srgbClr val="D6ECF9"/>
          </a:solidFill>
          <a:ln/>
        </p:spPr>
        <p:txBody>
          <a:bodyPr/>
          <a:lstStyle/>
          <a:p>
            <a:endParaRPr lang="ja-JP" altLang="en-US"/>
          </a:p>
        </p:txBody>
      </p:sp>
      <p:sp>
        <p:nvSpPr>
          <p:cNvPr id="11" name="Text 9"/>
          <p:cNvSpPr/>
          <p:nvPr/>
        </p:nvSpPr>
        <p:spPr>
          <a:xfrm>
            <a:off x="4828032" y="1481328"/>
            <a:ext cx="1792224" cy="603504"/>
          </a:xfrm>
          <a:prstGeom prst="rect">
            <a:avLst/>
          </a:prstGeom>
          <a:noFill/>
          <a:ln/>
        </p:spPr>
        <p:txBody>
          <a:bodyPr wrap="square" lIns="0" tIns="0" rIns="0" bIns="0" rtlCol="0" anchor="ctr"/>
          <a:lstStyle/>
          <a:p>
            <a:pPr marL="0" indent="0" algn="ctr">
              <a:buNone/>
            </a:pPr>
            <a:r>
              <a:rPr lang="en-US" sz="1300" b="1" dirty="0">
                <a:solidFill>
                  <a:srgbClr val="262626"/>
                </a:solidFill>
                <a:latin typeface="Yu Gothic" pitchFamily="34" charset="0"/>
                <a:ea typeface="Yu Gothic" pitchFamily="34" charset="-122"/>
                <a:cs typeface="Yu Gothic" pitchFamily="34" charset="-120"/>
              </a:rPr>
              <a:t>光熱・水道</a:t>
            </a:r>
            <a:endParaRPr lang="en-US" sz="1300"/>
          </a:p>
          <a:p>
            <a:pPr marL="0" indent="0" algn="ctr">
              <a:buNone/>
            </a:pPr>
            <a:r>
              <a:rPr lang="ja-JP" altLang="en-US" sz="800">
                <a:solidFill>
                  <a:srgbClr val="1C6FB3"/>
                </a:solidFill>
                <a:latin typeface="Yu Gothic" pitchFamily="34" charset="0"/>
                <a:ea typeface="Yu Gothic" pitchFamily="34" charset="-122"/>
                <a:cs typeface="Yu Gothic" pitchFamily="34" charset="-120"/>
              </a:rPr>
              <a:t>男 8,340 ／ 女 7,275</a:t>
            </a:r>
            <a:endParaRPr lang="ja-JP" altLang="en-US" sz="800"/>
          </a:p>
        </p:txBody>
      </p:sp>
      <p:sp>
        <p:nvSpPr>
          <p:cNvPr id="12" name="Shape 10"/>
          <p:cNvSpPr/>
          <p:nvPr/>
        </p:nvSpPr>
        <p:spPr>
          <a:xfrm>
            <a:off x="6876288" y="1481328"/>
            <a:ext cx="1975104" cy="603504"/>
          </a:xfrm>
          <a:prstGeom prst="rect">
            <a:avLst/>
          </a:prstGeom>
          <a:solidFill>
            <a:srgbClr val="D6ECF9"/>
          </a:solidFill>
          <a:ln/>
        </p:spPr>
        <p:txBody>
          <a:bodyPr/>
          <a:lstStyle/>
          <a:p>
            <a:endParaRPr lang="ja-JP" altLang="en-US"/>
          </a:p>
        </p:txBody>
      </p:sp>
      <p:sp>
        <p:nvSpPr>
          <p:cNvPr id="13" name="Text 11"/>
          <p:cNvSpPr/>
          <p:nvPr/>
        </p:nvSpPr>
        <p:spPr>
          <a:xfrm>
            <a:off x="6967728" y="1481328"/>
            <a:ext cx="1792224" cy="603504"/>
          </a:xfrm>
          <a:prstGeom prst="rect">
            <a:avLst/>
          </a:prstGeom>
          <a:noFill/>
          <a:ln/>
        </p:spPr>
        <p:txBody>
          <a:bodyPr wrap="square" lIns="0" tIns="0" rIns="0" bIns="0" rtlCol="0" anchor="ctr"/>
          <a:lstStyle/>
          <a:p>
            <a:pPr marL="0" indent="0" algn="ctr">
              <a:buNone/>
            </a:pPr>
            <a:r>
              <a:rPr lang="en-US" sz="1300" b="1" dirty="0">
                <a:solidFill>
                  <a:srgbClr val="262626"/>
                </a:solidFill>
                <a:latin typeface="Yu Gothic" pitchFamily="34" charset="0"/>
                <a:ea typeface="Yu Gothic" pitchFamily="34" charset="-122"/>
                <a:cs typeface="Yu Gothic" pitchFamily="34" charset="-120"/>
              </a:rPr>
              <a:t>家具・家事用品</a:t>
            </a:r>
            <a:endParaRPr lang="en-US" sz="1300"/>
          </a:p>
          <a:p>
            <a:pPr marL="0" indent="0" algn="ctr">
              <a:buNone/>
            </a:pPr>
            <a:r>
              <a:rPr lang="ja-JP" altLang="en-US" sz="800">
                <a:solidFill>
                  <a:srgbClr val="1C6FB3"/>
                </a:solidFill>
                <a:latin typeface="Yu Gothic" pitchFamily="34" charset="0"/>
                <a:ea typeface="Yu Gothic" pitchFamily="34" charset="-122"/>
                <a:cs typeface="Yu Gothic" pitchFamily="34" charset="-120"/>
              </a:rPr>
              <a:t>男 4,610 ／ 女 4,768</a:t>
            </a:r>
            <a:endParaRPr lang="ja-JP" altLang="en-US" sz="800"/>
          </a:p>
        </p:txBody>
      </p:sp>
      <p:sp>
        <p:nvSpPr>
          <p:cNvPr id="14" name="Shape 12"/>
          <p:cNvSpPr/>
          <p:nvPr/>
        </p:nvSpPr>
        <p:spPr>
          <a:xfrm>
            <a:off x="457200" y="2286000"/>
            <a:ext cx="1975104" cy="603504"/>
          </a:xfrm>
          <a:prstGeom prst="rect">
            <a:avLst/>
          </a:prstGeom>
          <a:solidFill>
            <a:srgbClr val="D6ECF9"/>
          </a:solidFill>
          <a:ln/>
        </p:spPr>
        <p:txBody>
          <a:bodyPr/>
          <a:lstStyle/>
          <a:p>
            <a:endParaRPr lang="ja-JP" altLang="en-US"/>
          </a:p>
        </p:txBody>
      </p:sp>
      <p:sp>
        <p:nvSpPr>
          <p:cNvPr id="15" name="Text 13"/>
          <p:cNvSpPr/>
          <p:nvPr/>
        </p:nvSpPr>
        <p:spPr>
          <a:xfrm>
            <a:off x="548640" y="2286000"/>
            <a:ext cx="1792224" cy="603504"/>
          </a:xfrm>
          <a:prstGeom prst="rect">
            <a:avLst/>
          </a:prstGeom>
          <a:noFill/>
          <a:ln/>
        </p:spPr>
        <p:txBody>
          <a:bodyPr wrap="square" lIns="0" tIns="0" rIns="0" bIns="0" rtlCol="0" anchor="ctr"/>
          <a:lstStyle/>
          <a:p>
            <a:pPr marL="0" indent="0" algn="ctr">
              <a:buNone/>
            </a:pPr>
            <a:r>
              <a:rPr lang="en-US" sz="1300" b="1" dirty="0">
                <a:solidFill>
                  <a:srgbClr val="262626"/>
                </a:solidFill>
                <a:latin typeface="Yu Gothic" pitchFamily="34" charset="0"/>
                <a:ea typeface="Yu Gothic" pitchFamily="34" charset="-122"/>
                <a:cs typeface="Yu Gothic" pitchFamily="34" charset="-120"/>
              </a:rPr>
              <a:t>被服・履物</a:t>
            </a:r>
            <a:endParaRPr lang="en-US" sz="1300"/>
          </a:p>
          <a:p>
            <a:pPr marL="0" indent="0" algn="ctr">
              <a:buNone/>
            </a:pPr>
            <a:r>
              <a:rPr lang="ja-JP" altLang="en-US" sz="800">
                <a:solidFill>
                  <a:srgbClr val="1C6FB3"/>
                </a:solidFill>
                <a:latin typeface="Yu Gothic" pitchFamily="34" charset="0"/>
                <a:ea typeface="Yu Gothic" pitchFamily="34" charset="-122"/>
                <a:cs typeface="Yu Gothic" pitchFamily="34" charset="-120"/>
              </a:rPr>
              <a:t>男 10,176 ／ 女 10,068</a:t>
            </a:r>
            <a:endParaRPr lang="ja-JP" altLang="en-US" sz="800"/>
          </a:p>
        </p:txBody>
      </p:sp>
      <p:sp>
        <p:nvSpPr>
          <p:cNvPr id="16" name="Shape 14"/>
          <p:cNvSpPr/>
          <p:nvPr/>
        </p:nvSpPr>
        <p:spPr>
          <a:xfrm>
            <a:off x="2596896" y="2286000"/>
            <a:ext cx="1975104" cy="603504"/>
          </a:xfrm>
          <a:prstGeom prst="rect">
            <a:avLst/>
          </a:prstGeom>
          <a:solidFill>
            <a:srgbClr val="D6ECF9"/>
          </a:solidFill>
          <a:ln/>
        </p:spPr>
        <p:txBody>
          <a:bodyPr/>
          <a:lstStyle/>
          <a:p>
            <a:endParaRPr lang="ja-JP" altLang="en-US"/>
          </a:p>
        </p:txBody>
      </p:sp>
      <p:sp>
        <p:nvSpPr>
          <p:cNvPr id="17" name="Text 15"/>
          <p:cNvSpPr/>
          <p:nvPr/>
        </p:nvSpPr>
        <p:spPr>
          <a:xfrm>
            <a:off x="2688336" y="2286000"/>
            <a:ext cx="1792224" cy="603504"/>
          </a:xfrm>
          <a:prstGeom prst="rect">
            <a:avLst/>
          </a:prstGeom>
          <a:noFill/>
          <a:ln/>
        </p:spPr>
        <p:txBody>
          <a:bodyPr wrap="square" lIns="0" tIns="0" rIns="0" bIns="0" rtlCol="0" anchor="ctr"/>
          <a:lstStyle/>
          <a:p>
            <a:pPr marL="0" indent="0" algn="ctr">
              <a:buNone/>
            </a:pPr>
            <a:r>
              <a:rPr lang="en-US" sz="1300" b="1" dirty="0">
                <a:solidFill>
                  <a:srgbClr val="262626"/>
                </a:solidFill>
                <a:latin typeface="Yu Gothic" pitchFamily="34" charset="0"/>
                <a:ea typeface="Yu Gothic" pitchFamily="34" charset="-122"/>
                <a:cs typeface="Yu Gothic" pitchFamily="34" charset="-120"/>
              </a:rPr>
              <a:t>保健医療</a:t>
            </a:r>
            <a:endParaRPr lang="en-US" sz="1300"/>
          </a:p>
          <a:p>
            <a:pPr marL="0" indent="0" algn="ctr">
              <a:buNone/>
            </a:pPr>
            <a:r>
              <a:rPr lang="ja-JP" altLang="en-US" sz="800">
                <a:solidFill>
                  <a:srgbClr val="1C6FB3"/>
                </a:solidFill>
                <a:latin typeface="Yu Gothic" pitchFamily="34" charset="0"/>
                <a:ea typeface="Yu Gothic" pitchFamily="34" charset="-122"/>
                <a:cs typeface="Yu Gothic" pitchFamily="34" charset="-120"/>
              </a:rPr>
              <a:t>男 5,914 ／ 女 9,015</a:t>
            </a:r>
            <a:endParaRPr lang="ja-JP" altLang="en-US" sz="800"/>
          </a:p>
        </p:txBody>
      </p:sp>
      <p:sp>
        <p:nvSpPr>
          <p:cNvPr id="18" name="Shape 16"/>
          <p:cNvSpPr/>
          <p:nvPr/>
        </p:nvSpPr>
        <p:spPr>
          <a:xfrm>
            <a:off x="4736592" y="2286000"/>
            <a:ext cx="1975104" cy="603504"/>
          </a:xfrm>
          <a:prstGeom prst="rect">
            <a:avLst/>
          </a:prstGeom>
          <a:solidFill>
            <a:srgbClr val="D6ECF9"/>
          </a:solidFill>
          <a:ln/>
        </p:spPr>
        <p:txBody>
          <a:bodyPr/>
          <a:lstStyle/>
          <a:p>
            <a:endParaRPr lang="ja-JP" altLang="en-US"/>
          </a:p>
        </p:txBody>
      </p:sp>
      <p:sp>
        <p:nvSpPr>
          <p:cNvPr id="19" name="Text 17"/>
          <p:cNvSpPr/>
          <p:nvPr/>
        </p:nvSpPr>
        <p:spPr>
          <a:xfrm>
            <a:off x="4828032" y="2286000"/>
            <a:ext cx="1792224" cy="603504"/>
          </a:xfrm>
          <a:prstGeom prst="rect">
            <a:avLst/>
          </a:prstGeom>
          <a:noFill/>
          <a:ln/>
        </p:spPr>
        <p:txBody>
          <a:bodyPr wrap="square" lIns="0" tIns="0" rIns="0" bIns="0" rtlCol="0" anchor="ctr"/>
          <a:lstStyle/>
          <a:p>
            <a:pPr marL="0" indent="0" algn="ctr">
              <a:buNone/>
            </a:pPr>
            <a:r>
              <a:rPr lang="en-US" sz="1300" b="1" dirty="0">
                <a:solidFill>
                  <a:srgbClr val="262626"/>
                </a:solidFill>
                <a:latin typeface="Yu Gothic" pitchFamily="34" charset="0"/>
                <a:ea typeface="Yu Gothic" pitchFamily="34" charset="-122"/>
                <a:cs typeface="Yu Gothic" pitchFamily="34" charset="-120"/>
              </a:rPr>
              <a:t>交通・通信</a:t>
            </a:r>
            <a:endParaRPr lang="en-US" sz="1300"/>
          </a:p>
          <a:p>
            <a:pPr marL="0" indent="0" algn="ctr">
              <a:buNone/>
            </a:pPr>
            <a:r>
              <a:rPr lang="ja-JP" altLang="en-US" sz="800">
                <a:solidFill>
                  <a:srgbClr val="1C6FB3"/>
                </a:solidFill>
                <a:latin typeface="Yu Gothic" pitchFamily="34" charset="0"/>
                <a:ea typeface="Yu Gothic" pitchFamily="34" charset="-122"/>
                <a:cs typeface="Yu Gothic" pitchFamily="34" charset="-120"/>
              </a:rPr>
              <a:t>男 7,949 ／ 女 7,816</a:t>
            </a:r>
            <a:endParaRPr lang="ja-JP" altLang="en-US" sz="800"/>
          </a:p>
        </p:txBody>
      </p:sp>
      <p:sp>
        <p:nvSpPr>
          <p:cNvPr id="20" name="Shape 18"/>
          <p:cNvSpPr/>
          <p:nvPr/>
        </p:nvSpPr>
        <p:spPr>
          <a:xfrm>
            <a:off x="6876288" y="2286000"/>
            <a:ext cx="1975104" cy="603504"/>
          </a:xfrm>
          <a:prstGeom prst="rect">
            <a:avLst/>
          </a:prstGeom>
          <a:solidFill>
            <a:srgbClr val="D6ECF9"/>
          </a:solidFill>
          <a:ln/>
        </p:spPr>
        <p:txBody>
          <a:bodyPr/>
          <a:lstStyle/>
          <a:p>
            <a:endParaRPr lang="ja-JP" altLang="en-US"/>
          </a:p>
        </p:txBody>
      </p:sp>
      <p:sp>
        <p:nvSpPr>
          <p:cNvPr id="21" name="Text 19"/>
          <p:cNvSpPr/>
          <p:nvPr/>
        </p:nvSpPr>
        <p:spPr>
          <a:xfrm>
            <a:off x="6967728" y="2286000"/>
            <a:ext cx="1792224" cy="603504"/>
          </a:xfrm>
          <a:prstGeom prst="rect">
            <a:avLst/>
          </a:prstGeom>
          <a:noFill/>
          <a:ln/>
        </p:spPr>
        <p:txBody>
          <a:bodyPr wrap="square" lIns="0" tIns="0" rIns="0" bIns="0" rtlCol="0" anchor="ctr"/>
          <a:lstStyle/>
          <a:p>
            <a:pPr marL="0" indent="0" algn="ctr">
              <a:buNone/>
            </a:pPr>
            <a:r>
              <a:rPr lang="en-US" sz="1300" b="1" dirty="0">
                <a:solidFill>
                  <a:srgbClr val="262626"/>
                </a:solidFill>
                <a:latin typeface="Yu Gothic" pitchFamily="34" charset="0"/>
                <a:ea typeface="Yu Gothic" pitchFamily="34" charset="-122"/>
                <a:cs typeface="Yu Gothic" pitchFamily="34" charset="-120"/>
              </a:rPr>
              <a:t>教養娯楽</a:t>
            </a:r>
            <a:endParaRPr lang="en-US" sz="1300"/>
          </a:p>
          <a:p>
            <a:pPr marL="0" indent="0" algn="ctr">
              <a:buNone/>
            </a:pPr>
            <a:r>
              <a:rPr lang="ja-JP" altLang="en-US" sz="800">
                <a:solidFill>
                  <a:srgbClr val="1C6FB3"/>
                </a:solidFill>
                <a:latin typeface="Yu Gothic" pitchFamily="34" charset="0"/>
                <a:ea typeface="Yu Gothic" pitchFamily="34" charset="-122"/>
                <a:cs typeface="Yu Gothic" pitchFamily="34" charset="-120"/>
              </a:rPr>
              <a:t>男 26,910 ／ 女 26,930</a:t>
            </a:r>
            <a:endParaRPr lang="ja-JP" altLang="en-US" sz="800"/>
          </a:p>
        </p:txBody>
      </p:sp>
      <p:sp>
        <p:nvSpPr>
          <p:cNvPr id="22" name="Shape 20"/>
          <p:cNvSpPr/>
          <p:nvPr/>
        </p:nvSpPr>
        <p:spPr>
          <a:xfrm>
            <a:off x="457200" y="3090672"/>
            <a:ext cx="1975104" cy="603504"/>
          </a:xfrm>
          <a:prstGeom prst="rect">
            <a:avLst/>
          </a:prstGeom>
          <a:solidFill>
            <a:srgbClr val="D6ECF9"/>
          </a:solidFill>
          <a:ln/>
        </p:spPr>
        <p:txBody>
          <a:bodyPr/>
          <a:lstStyle/>
          <a:p>
            <a:endParaRPr lang="ja-JP" altLang="en-US"/>
          </a:p>
        </p:txBody>
      </p:sp>
      <p:sp>
        <p:nvSpPr>
          <p:cNvPr id="23" name="Text 21"/>
          <p:cNvSpPr/>
          <p:nvPr/>
        </p:nvSpPr>
        <p:spPr>
          <a:xfrm>
            <a:off x="548640" y="3090672"/>
            <a:ext cx="1792224" cy="603504"/>
          </a:xfrm>
          <a:prstGeom prst="rect">
            <a:avLst/>
          </a:prstGeom>
          <a:noFill/>
          <a:ln/>
        </p:spPr>
        <p:txBody>
          <a:bodyPr wrap="square" lIns="0" tIns="0" rIns="0" bIns="0" rtlCol="0" anchor="ctr"/>
          <a:lstStyle/>
          <a:p>
            <a:pPr marL="0" indent="0" algn="ctr">
              <a:buNone/>
            </a:pPr>
            <a:r>
              <a:rPr lang="en-US" sz="1300" b="1" dirty="0">
                <a:solidFill>
                  <a:srgbClr val="262626"/>
                </a:solidFill>
                <a:latin typeface="Yu Gothic" pitchFamily="34" charset="0"/>
                <a:ea typeface="Yu Gothic" pitchFamily="34" charset="-122"/>
                <a:cs typeface="Yu Gothic" pitchFamily="34" charset="-120"/>
              </a:rPr>
              <a:t>その他消費</a:t>
            </a:r>
            <a:endParaRPr lang="en-US" sz="1300"/>
          </a:p>
          <a:p>
            <a:pPr marL="0" indent="0" algn="ctr">
              <a:buNone/>
            </a:pPr>
            <a:r>
              <a:rPr lang="ja-JP" altLang="en-US" sz="800">
                <a:solidFill>
                  <a:srgbClr val="1C6FB3"/>
                </a:solidFill>
                <a:latin typeface="Yu Gothic" pitchFamily="34" charset="0"/>
                <a:ea typeface="Yu Gothic" pitchFamily="34" charset="-122"/>
                <a:cs typeface="Yu Gothic" pitchFamily="34" charset="-120"/>
              </a:rPr>
              <a:t>男 24,324 ／ 女 31,573</a:t>
            </a:r>
            <a:endParaRPr lang="ja-JP" altLang="en-US" sz="800"/>
          </a:p>
        </p:txBody>
      </p:sp>
      <p:sp>
        <p:nvSpPr>
          <p:cNvPr id="24" name="Shape 22"/>
          <p:cNvSpPr/>
          <p:nvPr/>
        </p:nvSpPr>
        <p:spPr>
          <a:xfrm>
            <a:off x="2596896" y="3090672"/>
            <a:ext cx="1975104" cy="603504"/>
          </a:xfrm>
          <a:prstGeom prst="rect">
            <a:avLst/>
          </a:prstGeom>
          <a:solidFill>
            <a:srgbClr val="1C6FB3"/>
          </a:solidFill>
          <a:ln/>
        </p:spPr>
        <p:txBody>
          <a:bodyPr/>
          <a:lstStyle/>
          <a:p>
            <a:endParaRPr lang="ja-JP" altLang="en-US"/>
          </a:p>
        </p:txBody>
      </p:sp>
      <p:sp>
        <p:nvSpPr>
          <p:cNvPr id="25" name="Text 23"/>
          <p:cNvSpPr/>
          <p:nvPr/>
        </p:nvSpPr>
        <p:spPr>
          <a:xfrm>
            <a:off x="2688336" y="3090672"/>
            <a:ext cx="1792224" cy="603504"/>
          </a:xfrm>
          <a:prstGeom prst="rect">
            <a:avLst/>
          </a:prstGeom>
          <a:noFill/>
          <a:ln/>
        </p:spPr>
        <p:txBody>
          <a:bodyPr wrap="square" lIns="0" tIns="0" rIns="0" bIns="0" rtlCol="0" anchor="ctr"/>
          <a:lstStyle/>
          <a:p>
            <a:pPr marL="0" indent="0" algn="ctr">
              <a:buNone/>
            </a:pPr>
            <a:r>
              <a:rPr lang="en-US" sz="1300" b="1" dirty="0">
                <a:solidFill>
                  <a:srgbClr val="FFFFFF"/>
                </a:solidFill>
                <a:latin typeface="Yu Gothic" pitchFamily="34" charset="0"/>
                <a:ea typeface="Yu Gothic" pitchFamily="34" charset="-122"/>
                <a:cs typeface="Yu Gothic" pitchFamily="34" charset="-120"/>
              </a:rPr>
              <a:t>予備費</a:t>
            </a:r>
            <a:endParaRPr lang="en-US" sz="1300"/>
          </a:p>
          <a:p>
            <a:pPr marL="0" indent="0" algn="ctr">
              <a:buNone/>
            </a:pPr>
            <a:r>
              <a:rPr lang="ja-JP" altLang="en-US" sz="800">
                <a:solidFill>
                  <a:srgbClr val="D6ECF9"/>
                </a:solidFill>
                <a:latin typeface="Yu Gothic" pitchFamily="34" charset="0"/>
                <a:ea typeface="Yu Gothic" pitchFamily="34" charset="-122"/>
                <a:cs typeface="Yu Gothic" pitchFamily="34" charset="-120"/>
              </a:rPr>
              <a:t>男 19,900 ／ 女 19,700</a:t>
            </a:r>
            <a:endParaRPr lang="ja-JP" altLang="en-US" sz="800"/>
          </a:p>
        </p:txBody>
      </p:sp>
      <p:sp>
        <p:nvSpPr>
          <p:cNvPr id="26" name="Shape 24"/>
          <p:cNvSpPr/>
          <p:nvPr/>
        </p:nvSpPr>
        <p:spPr>
          <a:xfrm>
            <a:off x="4736592" y="3090672"/>
            <a:ext cx="1975104" cy="603504"/>
          </a:xfrm>
          <a:prstGeom prst="rect">
            <a:avLst/>
          </a:prstGeom>
          <a:solidFill>
            <a:srgbClr val="1C6FB3"/>
          </a:solidFill>
          <a:ln/>
        </p:spPr>
        <p:txBody>
          <a:bodyPr/>
          <a:lstStyle/>
          <a:p>
            <a:endParaRPr lang="ja-JP" altLang="en-US"/>
          </a:p>
        </p:txBody>
      </p:sp>
      <p:sp>
        <p:nvSpPr>
          <p:cNvPr id="27" name="Text 25"/>
          <p:cNvSpPr/>
          <p:nvPr/>
        </p:nvSpPr>
        <p:spPr>
          <a:xfrm>
            <a:off x="4828032" y="3090672"/>
            <a:ext cx="1792224" cy="603504"/>
          </a:xfrm>
          <a:prstGeom prst="rect">
            <a:avLst/>
          </a:prstGeom>
          <a:noFill/>
          <a:ln/>
        </p:spPr>
        <p:txBody>
          <a:bodyPr wrap="square" lIns="0" tIns="0" rIns="0" bIns="0" rtlCol="0" anchor="ctr"/>
          <a:lstStyle/>
          <a:p>
            <a:pPr marL="0" indent="0" algn="ctr">
              <a:buNone/>
            </a:pPr>
            <a:r>
              <a:rPr lang="en-US" sz="1300" b="1" dirty="0">
                <a:solidFill>
                  <a:srgbClr val="FFFFFF"/>
                </a:solidFill>
                <a:latin typeface="Yu Gothic" pitchFamily="34" charset="0"/>
                <a:ea typeface="Yu Gothic" pitchFamily="34" charset="-122"/>
                <a:cs typeface="Yu Gothic" pitchFamily="34" charset="-120"/>
              </a:rPr>
              <a:t>税・社会保険料</a:t>
            </a:r>
            <a:endParaRPr lang="en-US" sz="1300"/>
          </a:p>
          <a:p>
            <a:pPr marL="0" indent="0" algn="ctr">
              <a:buNone/>
            </a:pPr>
            <a:r>
              <a:rPr lang="ja-JP" altLang="en-US" sz="800">
                <a:solidFill>
                  <a:srgbClr val="D6ECF9"/>
                </a:solidFill>
                <a:latin typeface="Yu Gothic" pitchFamily="34" charset="0"/>
                <a:ea typeface="Yu Gothic" pitchFamily="34" charset="-122"/>
                <a:cs typeface="Yu Gothic" pitchFamily="34" charset="-120"/>
              </a:rPr>
              <a:t>男 63,990 ／ 女 63,990</a:t>
            </a:r>
            <a:endParaRPr lang="ja-JP" altLang="en-US" sz="800"/>
          </a:p>
        </p:txBody>
      </p:sp>
      <p:sp>
        <p:nvSpPr>
          <p:cNvPr id="28" name="Shape 26"/>
          <p:cNvSpPr/>
          <p:nvPr/>
        </p:nvSpPr>
        <p:spPr>
          <a:xfrm>
            <a:off x="457200" y="4160520"/>
            <a:ext cx="8229600" cy="548640"/>
          </a:xfrm>
          <a:prstGeom prst="rect">
            <a:avLst/>
          </a:prstGeom>
          <a:solidFill>
            <a:srgbClr val="EFEFEF"/>
          </a:solidFill>
          <a:ln/>
        </p:spPr>
        <p:txBody>
          <a:bodyPr/>
          <a:lstStyle/>
          <a:p>
            <a:endParaRPr lang="ja-JP" altLang="en-US"/>
          </a:p>
        </p:txBody>
      </p:sp>
      <p:sp>
        <p:nvSpPr>
          <p:cNvPr id="29" name="Text 27"/>
          <p:cNvSpPr/>
          <p:nvPr/>
        </p:nvSpPr>
        <p:spPr>
          <a:xfrm>
            <a:off x="640080" y="4160520"/>
            <a:ext cx="7863840" cy="548640"/>
          </a:xfrm>
          <a:prstGeom prst="rect">
            <a:avLst/>
          </a:prstGeom>
          <a:noFill/>
          <a:ln/>
        </p:spPr>
        <p:txBody>
          <a:bodyPr wrap="square" lIns="0" tIns="0" rIns="0" bIns="0" rtlCol="0" anchor="ctr"/>
          <a:lstStyle/>
          <a:p>
            <a:pPr marL="0" indent="0">
              <a:buNone/>
            </a:pPr>
            <a:r>
              <a:rPr lang="en-US" sz="1150" dirty="0">
                <a:solidFill>
                  <a:srgbClr val="5E5E5E"/>
                </a:solidFill>
                <a:latin typeface="Yu Gothic" pitchFamily="34" charset="0"/>
                <a:ea typeface="Yu Gothic" pitchFamily="34" charset="-122"/>
                <a:cs typeface="Yu Gothic" pitchFamily="34" charset="-120"/>
              </a:rPr>
              <a:t>※ 各費目の下段は男女別の月額（表2 愛知県（名古屋市）若年単身世帯の最低生計費試算結果・2026年改定版より）。</a:t>
            </a:r>
            <a:r>
              <a:rPr lang="en-US" sz="1150">
                <a:solidFill>
                  <a:srgbClr val="5E5E5E"/>
                </a:solidFill>
                <a:latin typeface="Yu Gothic" pitchFamily="34" charset="0"/>
                <a:ea typeface="Yu Gothic" pitchFamily="34" charset="-122"/>
                <a:cs typeface="Yu Gothic" pitchFamily="34" charset="-120"/>
              </a:rPr>
              <a:t>通勤交通費は通勤手当が一般的なため除外して試算</a:t>
            </a:r>
            <a:r>
              <a:rPr lang="en-US" sz="1150" dirty="0">
                <a:solidFill>
                  <a:srgbClr val="5E5E5E"/>
                </a:solidFill>
                <a:latin typeface="Yu Gothic" pitchFamily="34" charset="0"/>
                <a:ea typeface="Yu Gothic" pitchFamily="34" charset="-122"/>
                <a:cs typeface="Yu Gothic" pitchFamily="34" charset="-120"/>
              </a:rPr>
              <a:t>。</a:t>
            </a:r>
            <a:endParaRPr lang="en-US" sz="1150" dirty="0"/>
          </a:p>
        </p:txBody>
      </p:sp>
      <p:sp>
        <p:nvSpPr>
          <p:cNvPr id="30" name="Text 28"/>
          <p:cNvSpPr/>
          <p:nvPr/>
        </p:nvSpPr>
        <p:spPr>
          <a:xfrm>
            <a:off x="457200" y="4828032"/>
            <a:ext cx="6858000" cy="274320"/>
          </a:xfrm>
          <a:prstGeom prst="rect">
            <a:avLst/>
          </a:prstGeom>
          <a:noFill/>
          <a:ln/>
        </p:spPr>
        <p:txBody>
          <a:bodyPr wrap="square" lIns="0" tIns="0" rIns="0" bIns="0" rtlCol="0" anchor="ctr"/>
          <a:lstStyle/>
          <a:p>
            <a:pPr marL="0" indent="0" algn="l">
              <a:buNone/>
            </a:pPr>
            <a:r>
              <a:rPr lang="en-US" sz="850" dirty="0">
                <a:solidFill>
                  <a:srgbClr val="5E5E5E"/>
                </a:solidFill>
                <a:latin typeface="Yu Gothic" pitchFamily="34" charset="0"/>
                <a:ea typeface="Yu Gothic" pitchFamily="34" charset="-122"/>
                <a:cs typeface="Yu Gothic" pitchFamily="34" charset="-120"/>
              </a:rPr>
              <a:t>愛知県最低生計費試算調査結果（2026年改定版）｜愛労連</a:t>
            </a:r>
            <a:endParaRPr lang="en-US" sz="850" dirty="0"/>
          </a:p>
        </p:txBody>
      </p:sp>
      <p:sp>
        <p:nvSpPr>
          <p:cNvPr id="31" name="Text 29"/>
          <p:cNvSpPr/>
          <p:nvPr/>
        </p:nvSpPr>
        <p:spPr>
          <a:xfrm>
            <a:off x="8321040" y="4828032"/>
            <a:ext cx="548640" cy="274320"/>
          </a:xfrm>
          <a:prstGeom prst="rect">
            <a:avLst/>
          </a:prstGeom>
          <a:noFill/>
          <a:ln/>
        </p:spPr>
        <p:txBody>
          <a:bodyPr wrap="square" lIns="0" tIns="0" rIns="0" bIns="0" rtlCol="0" anchor="ctr"/>
          <a:lstStyle/>
          <a:p>
            <a:pPr marL="0" indent="0" algn="r">
              <a:buNone/>
            </a:pPr>
            <a:r>
              <a:rPr lang="en-US" sz="1100">
                <a:solidFill>
                  <a:srgbClr val="5E5E5E"/>
                </a:solidFill>
                <a:latin typeface="Yu Gothic" pitchFamily="34" charset="0"/>
                <a:ea typeface="Yu Gothic" pitchFamily="34" charset="-122"/>
                <a:cs typeface="Yu Gothic" pitchFamily="34" charset="-120"/>
              </a:rPr>
              <a:t>4</a:t>
            </a:r>
            <a:endParaRPr lang="en-US" sz="11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841248"/>
          </a:xfrm>
          <a:prstGeom prst="rect">
            <a:avLst/>
          </a:prstGeom>
          <a:solidFill>
            <a:srgbClr val="1C6FB3"/>
          </a:solidFill>
          <a:ln/>
        </p:spPr>
        <p:txBody>
          <a:bodyPr/>
          <a:lstStyle/>
          <a:p>
            <a:endParaRPr lang="ja-JP" altLang="en-US"/>
          </a:p>
        </p:txBody>
      </p:sp>
      <p:sp>
        <p:nvSpPr>
          <p:cNvPr id="3" name="Shape 1"/>
          <p:cNvSpPr/>
          <p:nvPr/>
        </p:nvSpPr>
        <p:spPr>
          <a:xfrm>
            <a:off x="0" y="841248"/>
            <a:ext cx="9144000" cy="54864"/>
          </a:xfrm>
          <a:prstGeom prst="rect">
            <a:avLst/>
          </a:prstGeom>
          <a:solidFill>
            <a:srgbClr val="36A9E1"/>
          </a:solidFill>
          <a:ln/>
        </p:spPr>
        <p:txBody>
          <a:bodyPr/>
          <a:lstStyle/>
          <a:p>
            <a:endParaRPr lang="ja-JP" altLang="en-US"/>
          </a:p>
        </p:txBody>
      </p:sp>
      <p:sp>
        <p:nvSpPr>
          <p:cNvPr id="4" name="Text 2"/>
          <p:cNvSpPr/>
          <p:nvPr/>
        </p:nvSpPr>
        <p:spPr>
          <a:xfrm>
            <a:off x="457200" y="0"/>
            <a:ext cx="8229600" cy="841248"/>
          </a:xfrm>
          <a:prstGeom prst="rect">
            <a:avLst/>
          </a:prstGeom>
          <a:noFill/>
          <a:ln/>
        </p:spPr>
        <p:txBody>
          <a:bodyPr wrap="square" lIns="0" tIns="0" rIns="0" bIns="0" rtlCol="0" anchor="ctr"/>
          <a:lstStyle/>
          <a:p>
            <a:pPr marL="0" indent="0" algn="l">
              <a:buNone/>
            </a:pPr>
            <a:r>
              <a:rPr lang="en-US" sz="2500" b="1" dirty="0">
                <a:solidFill>
                  <a:srgbClr val="FFFFFF"/>
                </a:solidFill>
                <a:latin typeface="Yu Gothic" pitchFamily="34" charset="0"/>
                <a:ea typeface="Yu Gothic" pitchFamily="34" charset="-122"/>
                <a:cs typeface="Yu Gothic" pitchFamily="34" charset="-120"/>
              </a:rPr>
              <a:t>試算結果 — 普通に暮らすには月約28万円</a:t>
            </a:r>
            <a:endParaRPr lang="en-US" sz="2500" dirty="0"/>
          </a:p>
        </p:txBody>
      </p:sp>
      <p:sp>
        <p:nvSpPr>
          <p:cNvPr id="5" name="Shape 3"/>
          <p:cNvSpPr/>
          <p:nvPr/>
        </p:nvSpPr>
        <p:spPr>
          <a:xfrm>
            <a:off x="457200" y="1143000"/>
            <a:ext cx="3657600" cy="980000"/>
          </a:xfrm>
          <a:prstGeom prst="rect">
            <a:avLst/>
          </a:prstGeom>
          <a:solidFill>
            <a:srgbClr val="1C6FB3"/>
          </a:solidFill>
          <a:ln/>
        </p:spPr>
        <p:txBody>
          <a:bodyPr/>
          <a:lstStyle/>
          <a:p>
            <a:endParaRPr lang="ja-JP" altLang="en-US"/>
          </a:p>
        </p:txBody>
      </p:sp>
      <p:sp>
        <p:nvSpPr>
          <p:cNvPr id="6" name="Text 4"/>
          <p:cNvSpPr/>
          <p:nvPr/>
        </p:nvSpPr>
        <p:spPr>
          <a:xfrm>
            <a:off x="640080" y="1152980"/>
            <a:ext cx="3291840" cy="320040"/>
          </a:xfrm>
          <a:prstGeom prst="rect">
            <a:avLst/>
          </a:prstGeom>
          <a:noFill/>
          <a:ln/>
        </p:spPr>
        <p:txBody>
          <a:bodyPr wrap="square" lIns="0" tIns="0" rIns="0" bIns="0" rtlCol="0" anchor="ctr"/>
          <a:lstStyle/>
          <a:p>
            <a:pPr marL="0" indent="0">
              <a:buNone/>
            </a:pPr>
            <a:r>
              <a:rPr lang="en-US" sz="1200" b="1">
                <a:solidFill>
                  <a:srgbClr val="C5E2F5"/>
                </a:solidFill>
                <a:latin typeface="Yu Gothic" pitchFamily="34" charset="0"/>
                <a:ea typeface="Yu Gothic" pitchFamily="34" charset="-122"/>
                <a:cs typeface="Yu Gothic" pitchFamily="34" charset="-120"/>
              </a:rPr>
              <a:t>税・社会保険料込み 月額（男女平均）</a:t>
            </a:r>
            <a:endParaRPr lang="en-US" sz="1200" dirty="0"/>
          </a:p>
        </p:txBody>
      </p:sp>
      <p:sp>
        <p:nvSpPr>
          <p:cNvPr id="7" name="Text 5"/>
          <p:cNvSpPr/>
          <p:nvPr/>
        </p:nvSpPr>
        <p:spPr>
          <a:xfrm>
            <a:off x="640080" y="1473020"/>
            <a:ext cx="3291840" cy="640000"/>
          </a:xfrm>
          <a:prstGeom prst="rect">
            <a:avLst/>
          </a:prstGeom>
          <a:noFill/>
          <a:ln/>
        </p:spPr>
        <p:txBody>
          <a:bodyPr wrap="square" lIns="0" tIns="0" rIns="0" bIns="0" rtlCol="0" anchor="ctr"/>
          <a:lstStyle/>
          <a:p>
            <a:pPr marL="0" indent="0">
              <a:buNone/>
            </a:pPr>
            <a:r>
              <a:rPr lang="en-US" sz="4800" b="1" dirty="0">
                <a:solidFill>
                  <a:srgbClr val="FFFFFF"/>
                </a:solidFill>
                <a:latin typeface="Yu Gothic" pitchFamily="34" charset="0"/>
                <a:ea typeface="Yu Gothic" pitchFamily="34" charset="-122"/>
                <a:cs typeface="Yu Gothic" pitchFamily="34" charset="-120"/>
              </a:rPr>
              <a:t>約28</a:t>
            </a:r>
            <a:r>
              <a:rPr lang="en-US" sz="2200" b="1" dirty="0">
                <a:solidFill>
                  <a:srgbClr val="FFFFFF"/>
                </a:solidFill>
                <a:latin typeface="Yu Gothic" pitchFamily="34" charset="0"/>
                <a:ea typeface="Yu Gothic" pitchFamily="34" charset="-122"/>
                <a:cs typeface="Yu Gothic" pitchFamily="34" charset="-120"/>
              </a:rPr>
              <a:t>万円</a:t>
            </a:r>
            <a:endParaRPr lang="en-US" sz="4800" dirty="0"/>
          </a:p>
        </p:txBody>
      </p:sp>
      <p:sp>
        <p:nvSpPr>
          <p:cNvPr id="8" name="Shape 6"/>
          <p:cNvSpPr/>
          <p:nvPr/>
        </p:nvSpPr>
        <p:spPr>
          <a:xfrm>
            <a:off x="457200" y="2218000"/>
            <a:ext cx="3657600" cy="980000"/>
          </a:xfrm>
          <a:prstGeom prst="rect">
            <a:avLst/>
          </a:prstGeom>
          <a:solidFill>
            <a:srgbClr val="D6ECF9"/>
          </a:solidFill>
          <a:ln/>
        </p:spPr>
        <p:txBody>
          <a:bodyPr/>
          <a:lstStyle/>
          <a:p>
            <a:endParaRPr lang="ja-JP" altLang="en-US"/>
          </a:p>
        </p:txBody>
      </p:sp>
      <p:sp>
        <p:nvSpPr>
          <p:cNvPr id="9" name="Shape 7"/>
          <p:cNvSpPr/>
          <p:nvPr/>
        </p:nvSpPr>
        <p:spPr>
          <a:xfrm>
            <a:off x="457200" y="2218000"/>
            <a:ext cx="109728" cy="980000"/>
          </a:xfrm>
          <a:prstGeom prst="rect">
            <a:avLst/>
          </a:prstGeom>
          <a:solidFill>
            <a:srgbClr val="36A9E1"/>
          </a:solidFill>
          <a:ln/>
        </p:spPr>
        <p:txBody>
          <a:bodyPr/>
          <a:lstStyle/>
          <a:p>
            <a:endParaRPr lang="ja-JP" altLang="en-US"/>
          </a:p>
        </p:txBody>
      </p:sp>
      <p:sp>
        <p:nvSpPr>
          <p:cNvPr id="10" name="Text 8"/>
          <p:cNvSpPr/>
          <p:nvPr/>
        </p:nvSpPr>
        <p:spPr>
          <a:xfrm>
            <a:off x="658368" y="2237980"/>
            <a:ext cx="3383280" cy="320040"/>
          </a:xfrm>
          <a:prstGeom prst="rect">
            <a:avLst/>
          </a:prstGeom>
          <a:noFill/>
          <a:ln/>
        </p:spPr>
        <p:txBody>
          <a:bodyPr wrap="square" lIns="0" tIns="0" rIns="0" bIns="0" rtlCol="0" anchor="ctr"/>
          <a:lstStyle/>
          <a:p>
            <a:pPr marL="0" indent="0">
              <a:buNone/>
            </a:pPr>
            <a:r>
              <a:rPr lang="en-US" sz="1200" b="1" dirty="0">
                <a:solidFill>
                  <a:srgbClr val="5E5E5E"/>
                </a:solidFill>
                <a:latin typeface="Yu Gothic" pitchFamily="34" charset="0"/>
                <a:ea typeface="Yu Gothic" pitchFamily="34" charset="-122"/>
                <a:cs typeface="Yu Gothic" pitchFamily="34" charset="-120"/>
              </a:rPr>
              <a:t>税・社会保険料込み 年額（男女平均）</a:t>
            </a:r>
            <a:endParaRPr lang="en-US" sz="1200" dirty="0"/>
          </a:p>
        </p:txBody>
      </p:sp>
      <p:sp>
        <p:nvSpPr>
          <p:cNvPr id="11" name="Text 9"/>
          <p:cNvSpPr/>
          <p:nvPr/>
        </p:nvSpPr>
        <p:spPr>
          <a:xfrm>
            <a:off x="658368" y="2558020"/>
            <a:ext cx="3383280" cy="620000"/>
          </a:xfrm>
          <a:prstGeom prst="rect">
            <a:avLst/>
          </a:prstGeom>
          <a:noFill/>
          <a:ln/>
        </p:spPr>
        <p:txBody>
          <a:bodyPr wrap="square" lIns="0" tIns="0" rIns="0" bIns="0" rtlCol="0" anchor="ctr"/>
          <a:lstStyle/>
          <a:p>
            <a:pPr marL="0" indent="0">
              <a:buNone/>
            </a:pPr>
            <a:r>
              <a:rPr lang="en-US" sz="4000" b="1">
                <a:solidFill>
                  <a:srgbClr val="1C6FB3"/>
                </a:solidFill>
                <a:latin typeface="Yu Gothic" pitchFamily="34" charset="0"/>
                <a:ea typeface="Yu Gothic" pitchFamily="34" charset="-122"/>
                <a:cs typeface="Yu Gothic" pitchFamily="34" charset="-120"/>
              </a:rPr>
              <a:t>約338</a:t>
            </a:r>
            <a:r>
              <a:rPr lang="en-US" sz="2000" b="1">
                <a:solidFill>
                  <a:srgbClr val="1C6FB3"/>
                </a:solidFill>
                <a:latin typeface="Yu Gothic" pitchFamily="34" charset="0"/>
                <a:ea typeface="Yu Gothic" pitchFamily="34" charset="-122"/>
                <a:cs typeface="Yu Gothic" pitchFamily="34" charset="-120"/>
              </a:rPr>
              <a:t>万円</a:t>
            </a:r>
            <a:endParaRPr lang="en-US" sz="4000" dirty="0"/>
          </a:p>
        </p:txBody>
      </p:sp>
      <p:sp>
        <p:nvSpPr>
          <p:cNvPr id="12" name="Text 10"/>
          <p:cNvSpPr/>
          <p:nvPr/>
        </p:nvSpPr>
        <p:spPr>
          <a:xfrm>
            <a:off x="457200" y="4368000"/>
            <a:ext cx="3657600" cy="365760"/>
          </a:xfrm>
          <a:prstGeom prst="rect">
            <a:avLst/>
          </a:prstGeom>
          <a:noFill/>
          <a:ln/>
        </p:spPr>
        <p:txBody>
          <a:bodyPr wrap="square" lIns="0" tIns="0" rIns="0" bIns="0" rtlCol="0" anchor="ctr"/>
          <a:lstStyle/>
          <a:p>
            <a:pPr marL="0" indent="0">
              <a:buNone/>
            </a:pPr>
            <a:r>
              <a:rPr lang="en-US" sz="1100" dirty="0">
                <a:solidFill>
                  <a:srgbClr val="5E5E5E"/>
                </a:solidFill>
                <a:latin typeface="Yu Gothic" pitchFamily="34" charset="0"/>
                <a:ea typeface="Yu Gothic" pitchFamily="34" charset="-122"/>
                <a:cs typeface="Yu Gothic" pitchFamily="34" charset="-120"/>
              </a:rPr>
              <a:t>2026年4月時点／</a:t>
            </a:r>
            <a:r>
              <a:rPr lang="ja-JP" altLang="en-US" sz="1100" dirty="0">
                <a:solidFill>
                  <a:srgbClr val="5E5E5E"/>
                </a:solidFill>
                <a:latin typeface="Yu Gothic" pitchFamily="34" charset="0"/>
                <a:ea typeface="Yu Gothic" pitchFamily="34" charset="-122"/>
                <a:cs typeface="Yu Gothic" pitchFamily="34" charset="-120"/>
              </a:rPr>
              <a:t>愛知県（</a:t>
            </a:r>
            <a:r>
              <a:rPr lang="en-US" sz="1100" dirty="0" err="1">
                <a:solidFill>
                  <a:srgbClr val="5E5E5E"/>
                </a:solidFill>
                <a:latin typeface="Yu Gothic" pitchFamily="34" charset="0"/>
                <a:ea typeface="Yu Gothic" pitchFamily="34" charset="-122"/>
                <a:cs typeface="Yu Gothic" pitchFamily="34" charset="-120"/>
              </a:rPr>
              <a:t>名古屋市</a:t>
            </a:r>
            <a:r>
              <a:rPr lang="ja-JP" altLang="en-US" sz="1100" dirty="0">
                <a:solidFill>
                  <a:srgbClr val="5E5E5E"/>
                </a:solidFill>
                <a:latin typeface="Yu Gothic" pitchFamily="34" charset="0"/>
                <a:ea typeface="Yu Gothic" pitchFamily="34" charset="-122"/>
                <a:cs typeface="Yu Gothic" pitchFamily="34" charset="-120"/>
              </a:rPr>
              <a:t>）</a:t>
            </a:r>
            <a:r>
              <a:rPr lang="en-US" sz="1100" dirty="0">
                <a:solidFill>
                  <a:srgbClr val="5E5E5E"/>
                </a:solidFill>
                <a:latin typeface="Yu Gothic" pitchFamily="34" charset="0"/>
                <a:ea typeface="Yu Gothic" pitchFamily="34" charset="-122"/>
                <a:cs typeface="Yu Gothic" pitchFamily="34" charset="-120"/>
              </a:rPr>
              <a:t>・25歳単身</a:t>
            </a:r>
            <a:endParaRPr lang="en-US" sz="1100" dirty="0"/>
          </a:p>
        </p:txBody>
      </p:sp>
      <p:sp>
        <p:nvSpPr>
          <p:cNvPr id="18" name="Shape 15"/>
          <p:cNvSpPr/>
          <p:nvPr/>
        </p:nvSpPr>
        <p:spPr>
          <a:xfrm>
            <a:off x="457200" y="3293000"/>
            <a:ext cx="3657600" cy="980000"/>
          </a:xfrm>
          <a:prstGeom prst="rect">
            <a:avLst/>
          </a:prstGeom>
          <a:solidFill>
            <a:srgbClr val="D6ECF9"/>
          </a:solidFill>
          <a:ln/>
        </p:spPr>
        <p:txBody>
          <a:bodyPr/>
          <a:lstStyle/>
          <a:p>
            <a:endParaRPr lang="ja-JP" altLang="en-US"/>
          </a:p>
        </p:txBody>
      </p:sp>
      <p:sp>
        <p:nvSpPr>
          <p:cNvPr id="19" name="Shape 16"/>
          <p:cNvSpPr/>
          <p:nvPr/>
        </p:nvSpPr>
        <p:spPr>
          <a:xfrm>
            <a:off x="457200" y="3293000"/>
            <a:ext cx="109728" cy="980000"/>
          </a:xfrm>
          <a:prstGeom prst="rect">
            <a:avLst/>
          </a:prstGeom>
          <a:solidFill>
            <a:srgbClr val="36A9E1"/>
          </a:solidFill>
          <a:ln/>
        </p:spPr>
        <p:txBody>
          <a:bodyPr/>
          <a:lstStyle/>
          <a:p>
            <a:endParaRPr lang="ja-JP" altLang="en-US"/>
          </a:p>
        </p:txBody>
      </p:sp>
      <p:sp>
        <p:nvSpPr>
          <p:cNvPr id="20" name="Text 17"/>
          <p:cNvSpPr/>
          <p:nvPr/>
        </p:nvSpPr>
        <p:spPr>
          <a:xfrm>
            <a:off x="658368" y="3302980"/>
            <a:ext cx="3383280" cy="320040"/>
          </a:xfrm>
          <a:prstGeom prst="rect">
            <a:avLst/>
          </a:prstGeom>
          <a:noFill/>
          <a:ln/>
        </p:spPr>
        <p:txBody>
          <a:bodyPr wrap="square" lIns="0" tIns="0" rIns="0" bIns="0" rtlCol="0" anchor="ctr"/>
          <a:lstStyle/>
          <a:p>
            <a:pPr marL="0" indent="0">
              <a:buNone/>
            </a:pPr>
            <a:r>
              <a:rPr lang="en-US" sz="1200" b="1">
                <a:solidFill>
                  <a:srgbClr val="5E5E5E"/>
                </a:solidFill>
                <a:latin typeface="Yu Gothic" pitchFamily="34" charset="0"/>
                <a:ea typeface="Yu Gothic" pitchFamily="34" charset="-122"/>
                <a:cs typeface="Yu Gothic" pitchFamily="34" charset="-120"/>
              </a:rPr>
              <a:t>時給換算（</a:t>
            </a:r>
            <a:r>
              <a:rPr lang="en-US" sz="1200" b="1" dirty="0">
                <a:solidFill>
                  <a:srgbClr val="5E5E5E"/>
                </a:solidFill>
                <a:latin typeface="Yu Gothic" pitchFamily="34" charset="0"/>
                <a:ea typeface="Yu Gothic" pitchFamily="34" charset="-122"/>
                <a:cs typeface="Yu Gothic" pitchFamily="34" charset="-120"/>
              </a:rPr>
              <a:t>月150時間・</a:t>
            </a:r>
            <a:r>
              <a:rPr lang="en-US" sz="1200" b="1">
                <a:solidFill>
                  <a:srgbClr val="5E5E5E"/>
                </a:solidFill>
                <a:latin typeface="Yu Gothic" pitchFamily="34" charset="0"/>
                <a:ea typeface="Yu Gothic" pitchFamily="34" charset="-122"/>
                <a:cs typeface="Yu Gothic" pitchFamily="34" charset="-120"/>
              </a:rPr>
              <a:t>男女別）</a:t>
            </a:r>
            <a:endParaRPr lang="en-US" sz="1200" dirty="0"/>
          </a:p>
        </p:txBody>
      </p:sp>
      <p:sp>
        <p:nvSpPr>
          <p:cNvPr id="21" name="Text 18"/>
          <p:cNvSpPr/>
          <p:nvPr/>
        </p:nvSpPr>
        <p:spPr>
          <a:xfrm>
            <a:off x="658368" y="3622980"/>
            <a:ext cx="3383280" cy="640000"/>
          </a:xfrm>
          <a:prstGeom prst="rect">
            <a:avLst/>
          </a:prstGeom>
          <a:noFill/>
          <a:ln/>
        </p:spPr>
        <p:txBody>
          <a:bodyPr wrap="square" lIns="0" tIns="0" rIns="0" bIns="0" rtlCol="0" anchor="ctr"/>
          <a:lstStyle/>
          <a:p>
            <a:pPr marL="0" indent="0">
              <a:buNone/>
            </a:pPr>
            <a:r>
              <a:rPr lang="ja-JP" altLang="en-US" sz="1300" b="1">
                <a:solidFill>
                  <a:srgbClr val="5E5E5E"/>
                </a:solidFill>
                <a:latin typeface="Yu Gothic" pitchFamily="34" charset="0"/>
                <a:ea typeface="Yu Gothic" pitchFamily="34" charset="-122"/>
                <a:cs typeface="Yu Gothic" pitchFamily="34" charset="-120"/>
              </a:rPr>
              <a:t>男性 </a:t>
            </a:r>
            <a:r>
              <a:rPr lang="en-US" altLang="ja-JP" sz="2000" b="1">
                <a:solidFill>
                  <a:srgbClr val="1C6FB3"/>
                </a:solidFill>
                <a:latin typeface="Yu Gothic" pitchFamily="34" charset="0"/>
                <a:ea typeface="Yu Gothic" pitchFamily="34" charset="-122"/>
                <a:cs typeface="Yu Gothic" pitchFamily="34" charset="-120"/>
              </a:rPr>
              <a:t>1,889円</a:t>
            </a:r>
          </a:p>
          <a:p>
            <a:pPr marL="0" indent="0">
              <a:buNone/>
            </a:pPr>
            <a:r>
              <a:rPr lang="ja-JP" altLang="en-US" sz="1300" b="1">
                <a:solidFill>
                  <a:srgbClr val="5E5E5E"/>
                </a:solidFill>
                <a:latin typeface="Yu Gothic" pitchFamily="34" charset="0"/>
                <a:ea typeface="Yu Gothic" pitchFamily="34" charset="-122"/>
                <a:cs typeface="Yu Gothic" pitchFamily="34" charset="-120"/>
              </a:rPr>
              <a:t>女性 </a:t>
            </a:r>
            <a:r>
              <a:rPr lang="en-US" altLang="ja-JP" sz="2000" b="1">
                <a:solidFill>
                  <a:srgbClr val="1C6FB3"/>
                </a:solidFill>
                <a:latin typeface="Yu Gothic" pitchFamily="34" charset="0"/>
                <a:ea typeface="Yu Gothic" pitchFamily="34" charset="-122"/>
                <a:cs typeface="Yu Gothic" pitchFamily="34" charset="-120"/>
              </a:rPr>
              <a:t>1,874円</a:t>
            </a:r>
          </a:p>
        </p:txBody>
      </p:sp>
      <p:sp>
        <p:nvSpPr>
          <p:cNvPr id="13" name="Text 11"/>
          <p:cNvSpPr/>
          <p:nvPr/>
        </p:nvSpPr>
        <p:spPr>
          <a:xfrm>
            <a:off x="4572000" y="1051560"/>
            <a:ext cx="4297680" cy="320040"/>
          </a:xfrm>
          <a:prstGeom prst="rect">
            <a:avLst/>
          </a:prstGeom>
          <a:noFill/>
          <a:ln/>
        </p:spPr>
        <p:txBody>
          <a:bodyPr wrap="square" lIns="0" tIns="0" rIns="0" bIns="0" rtlCol="0" anchor="ctr"/>
          <a:lstStyle/>
          <a:p>
            <a:pPr marL="0" indent="0" algn="ctr">
              <a:buNone/>
            </a:pPr>
            <a:r>
              <a:rPr lang="en-US" sz="1250" b="1" dirty="0">
                <a:solidFill>
                  <a:srgbClr val="262626"/>
                </a:solidFill>
                <a:latin typeface="Yu Gothic" pitchFamily="34" charset="0"/>
                <a:ea typeface="Yu Gothic" pitchFamily="34" charset="-122"/>
                <a:cs typeface="Yu Gothic" pitchFamily="34" charset="-120"/>
              </a:rPr>
              <a:t>月額の内訳（男性・円）</a:t>
            </a:r>
            <a:endParaRPr lang="en-US" sz="1250" dirty="0"/>
          </a:p>
        </p:txBody>
      </p:sp>
      <p:graphicFrame>
        <p:nvGraphicFramePr>
          <p:cNvPr id="14" name="Chart 0"/>
          <p:cNvGraphicFramePr/>
          <p:nvPr>
            <p:extLst>
              <p:ext uri="{D42A27DB-BD31-4B8C-83A1-F6EECF244321}">
                <p14:modId xmlns:p14="http://schemas.microsoft.com/office/powerpoint/2010/main" val="2779596165"/>
              </p:ext>
            </p:extLst>
          </p:nvPr>
        </p:nvGraphicFramePr>
        <p:xfrm>
          <a:off x="4206240" y="1152981"/>
          <a:ext cx="4821646" cy="3580780"/>
        </p:xfrm>
        <a:graphic>
          <a:graphicData uri="http://schemas.openxmlformats.org/drawingml/2006/chart">
            <c:chart xmlns:c="http://schemas.openxmlformats.org/drawingml/2006/chart" xmlns:r="http://schemas.openxmlformats.org/officeDocument/2006/relationships" r:id="rId3"/>
          </a:graphicData>
        </a:graphic>
      </p:graphicFrame>
      <p:sp>
        <p:nvSpPr>
          <p:cNvPr id="15" name="Text 12"/>
          <p:cNvSpPr/>
          <p:nvPr/>
        </p:nvSpPr>
        <p:spPr>
          <a:xfrm>
            <a:off x="4297680" y="4526280"/>
            <a:ext cx="4663440" cy="274320"/>
          </a:xfrm>
          <a:prstGeom prst="rect">
            <a:avLst/>
          </a:prstGeom>
          <a:noFill/>
          <a:ln/>
        </p:spPr>
        <p:txBody>
          <a:bodyPr wrap="square" lIns="0" tIns="0" rIns="0" bIns="0" rtlCol="0" anchor="ctr"/>
          <a:lstStyle/>
          <a:p>
            <a:pPr marL="0" indent="0" algn="ctr">
              <a:buNone/>
            </a:pPr>
            <a:r>
              <a:rPr lang="en-US" sz="900" dirty="0">
                <a:solidFill>
                  <a:srgbClr val="5E5E5E"/>
                </a:solidFill>
                <a:latin typeface="Yu Gothic" pitchFamily="34" charset="0"/>
                <a:ea typeface="Yu Gothic" pitchFamily="34" charset="-122"/>
                <a:cs typeface="Yu Gothic" pitchFamily="34" charset="-120"/>
              </a:rPr>
              <a:t>※生活諸費＝保健医療・交通通信・光熱水道・被服・家具等</a:t>
            </a:r>
            <a:endParaRPr lang="en-US" sz="900" dirty="0"/>
          </a:p>
        </p:txBody>
      </p:sp>
      <p:sp>
        <p:nvSpPr>
          <p:cNvPr id="16" name="Text 13"/>
          <p:cNvSpPr/>
          <p:nvPr/>
        </p:nvSpPr>
        <p:spPr>
          <a:xfrm>
            <a:off x="457200" y="4828032"/>
            <a:ext cx="6858000" cy="274320"/>
          </a:xfrm>
          <a:prstGeom prst="rect">
            <a:avLst/>
          </a:prstGeom>
          <a:noFill/>
          <a:ln/>
        </p:spPr>
        <p:txBody>
          <a:bodyPr wrap="square" lIns="0" tIns="0" rIns="0" bIns="0" rtlCol="0" anchor="ctr"/>
          <a:lstStyle/>
          <a:p>
            <a:pPr marL="0" indent="0" algn="l">
              <a:buNone/>
            </a:pPr>
            <a:r>
              <a:rPr lang="en-US" sz="850" dirty="0">
                <a:solidFill>
                  <a:srgbClr val="5E5E5E"/>
                </a:solidFill>
                <a:latin typeface="Yu Gothic" pitchFamily="34" charset="0"/>
                <a:ea typeface="Yu Gothic" pitchFamily="34" charset="-122"/>
                <a:cs typeface="Yu Gothic" pitchFamily="34" charset="-120"/>
              </a:rPr>
              <a:t>愛知県最低生計費試算調査結果（2026年改定版）｜愛労連</a:t>
            </a:r>
            <a:endParaRPr lang="en-US" sz="850" dirty="0"/>
          </a:p>
        </p:txBody>
      </p:sp>
      <p:sp>
        <p:nvSpPr>
          <p:cNvPr id="17" name="Text 14"/>
          <p:cNvSpPr/>
          <p:nvPr/>
        </p:nvSpPr>
        <p:spPr>
          <a:xfrm>
            <a:off x="8321040" y="4828032"/>
            <a:ext cx="548640" cy="274320"/>
          </a:xfrm>
          <a:prstGeom prst="rect">
            <a:avLst/>
          </a:prstGeom>
          <a:noFill/>
          <a:ln/>
        </p:spPr>
        <p:txBody>
          <a:bodyPr wrap="square" lIns="0" tIns="0" rIns="0" bIns="0" rtlCol="0" anchor="ctr"/>
          <a:lstStyle/>
          <a:p>
            <a:pPr marL="0" indent="0" algn="r">
              <a:buNone/>
            </a:pPr>
            <a:r>
              <a:rPr lang="en-US" sz="1100">
                <a:solidFill>
                  <a:srgbClr val="5E5E5E"/>
                </a:solidFill>
                <a:latin typeface="Yu Gothic" pitchFamily="34" charset="0"/>
                <a:ea typeface="Yu Gothic" pitchFamily="34" charset="-122"/>
                <a:cs typeface="Yu Gothic" pitchFamily="34" charset="-120"/>
              </a:rPr>
              <a:t>5</a:t>
            </a:r>
            <a:endParaRPr lang="en-US" sz="11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841248"/>
          </a:xfrm>
          <a:prstGeom prst="rect">
            <a:avLst/>
          </a:prstGeom>
          <a:solidFill>
            <a:srgbClr val="1C6FB3"/>
          </a:solidFill>
          <a:ln/>
        </p:spPr>
        <p:txBody>
          <a:bodyPr/>
          <a:lstStyle/>
          <a:p>
            <a:endParaRPr lang="ja-JP" altLang="en-US"/>
          </a:p>
        </p:txBody>
      </p:sp>
      <p:sp>
        <p:nvSpPr>
          <p:cNvPr id="3" name="Shape 1"/>
          <p:cNvSpPr/>
          <p:nvPr/>
        </p:nvSpPr>
        <p:spPr>
          <a:xfrm>
            <a:off x="0" y="841248"/>
            <a:ext cx="9144000" cy="54864"/>
          </a:xfrm>
          <a:prstGeom prst="rect">
            <a:avLst/>
          </a:prstGeom>
          <a:solidFill>
            <a:srgbClr val="36A9E1"/>
          </a:solidFill>
          <a:ln/>
        </p:spPr>
        <p:txBody>
          <a:bodyPr/>
          <a:lstStyle/>
          <a:p>
            <a:endParaRPr lang="ja-JP" altLang="en-US"/>
          </a:p>
        </p:txBody>
      </p:sp>
      <p:sp>
        <p:nvSpPr>
          <p:cNvPr id="4" name="Text 2"/>
          <p:cNvSpPr/>
          <p:nvPr/>
        </p:nvSpPr>
        <p:spPr>
          <a:xfrm>
            <a:off x="457200" y="0"/>
            <a:ext cx="8229600" cy="841248"/>
          </a:xfrm>
          <a:prstGeom prst="rect">
            <a:avLst/>
          </a:prstGeom>
          <a:noFill/>
          <a:ln/>
        </p:spPr>
        <p:txBody>
          <a:bodyPr wrap="square" lIns="0" tIns="0" rIns="0" bIns="0" rtlCol="0" anchor="ctr"/>
          <a:lstStyle/>
          <a:p>
            <a:pPr marL="0" indent="0" algn="l">
              <a:buNone/>
            </a:pPr>
            <a:r>
              <a:rPr lang="en-US" sz="2500" b="1" dirty="0">
                <a:solidFill>
                  <a:srgbClr val="FFFFFF"/>
                </a:solidFill>
                <a:latin typeface="Yu Gothic" pitchFamily="34" charset="0"/>
                <a:ea typeface="Yu Gothic" pitchFamily="34" charset="-122"/>
                <a:cs typeface="Yu Gothic" pitchFamily="34" charset="-120"/>
              </a:rPr>
              <a:t>必要な時給 — 時給1,800円以上が必要</a:t>
            </a:r>
            <a:endParaRPr lang="en-US" sz="2500" dirty="0"/>
          </a:p>
        </p:txBody>
      </p:sp>
      <p:sp>
        <p:nvSpPr>
          <p:cNvPr id="5" name="Text 3"/>
          <p:cNvSpPr/>
          <p:nvPr/>
        </p:nvSpPr>
        <p:spPr>
          <a:xfrm>
            <a:off x="457200" y="1005840"/>
            <a:ext cx="8229600" cy="365760"/>
          </a:xfrm>
          <a:prstGeom prst="rect">
            <a:avLst/>
          </a:prstGeom>
          <a:noFill/>
          <a:ln/>
        </p:spPr>
        <p:txBody>
          <a:bodyPr wrap="square" lIns="0" tIns="0" rIns="0" bIns="0" rtlCol="0" anchor="ctr"/>
          <a:lstStyle/>
          <a:p>
            <a:pPr marL="0" indent="0">
              <a:buNone/>
            </a:pPr>
            <a:r>
              <a:rPr lang="en-US" sz="1350" dirty="0">
                <a:solidFill>
                  <a:srgbClr val="262626"/>
                </a:solidFill>
                <a:latin typeface="Yu Gothic" pitchFamily="34" charset="0"/>
                <a:ea typeface="Yu Gothic" pitchFamily="34" charset="-122"/>
                <a:cs typeface="Yu Gothic" pitchFamily="34" charset="-120"/>
              </a:rPr>
              <a:t>最低生計費を労働時間で割ると、必要な時給は現行最低賃金を大きく上回る。</a:t>
            </a:r>
            <a:endParaRPr lang="en-US" sz="1350" dirty="0"/>
          </a:p>
        </p:txBody>
      </p:sp>
      <p:graphicFrame>
        <p:nvGraphicFramePr>
          <p:cNvPr id="6" name="Chart 0"/>
          <p:cNvGraphicFramePr/>
          <p:nvPr>
            <p:extLst>
              <p:ext uri="{D42A27DB-BD31-4B8C-83A1-F6EECF244321}">
                <p14:modId xmlns:p14="http://schemas.microsoft.com/office/powerpoint/2010/main" val="988115744"/>
              </p:ext>
            </p:extLst>
          </p:nvPr>
        </p:nvGraphicFramePr>
        <p:xfrm>
          <a:off x="365760" y="1417320"/>
          <a:ext cx="5486400" cy="3200400"/>
        </p:xfrm>
        <a:graphic>
          <a:graphicData uri="http://schemas.openxmlformats.org/drawingml/2006/chart">
            <c:chart xmlns:c="http://schemas.openxmlformats.org/drawingml/2006/chart" xmlns:r="http://schemas.openxmlformats.org/officeDocument/2006/relationships" r:id="rId3"/>
          </a:graphicData>
        </a:graphic>
      </p:graphicFrame>
      <p:sp>
        <p:nvSpPr>
          <p:cNvPr id="7" name="Shape 4"/>
          <p:cNvSpPr/>
          <p:nvPr/>
        </p:nvSpPr>
        <p:spPr>
          <a:xfrm>
            <a:off x="6126480" y="1417320"/>
            <a:ext cx="2697480" cy="3200400"/>
          </a:xfrm>
          <a:prstGeom prst="rect">
            <a:avLst/>
          </a:prstGeom>
          <a:solidFill>
            <a:srgbClr val="D6ECF9"/>
          </a:solidFill>
          <a:ln/>
        </p:spPr>
        <p:txBody>
          <a:bodyPr/>
          <a:lstStyle/>
          <a:p>
            <a:endParaRPr lang="ja-JP" altLang="en-US"/>
          </a:p>
        </p:txBody>
      </p:sp>
      <p:sp>
        <p:nvSpPr>
          <p:cNvPr id="8" name="Shape 5"/>
          <p:cNvSpPr/>
          <p:nvPr/>
        </p:nvSpPr>
        <p:spPr>
          <a:xfrm>
            <a:off x="6126480" y="1417320"/>
            <a:ext cx="2697480" cy="502920"/>
          </a:xfrm>
          <a:prstGeom prst="rect">
            <a:avLst/>
          </a:prstGeom>
          <a:solidFill>
            <a:srgbClr val="1C6FB3"/>
          </a:solidFill>
          <a:ln/>
        </p:spPr>
        <p:txBody>
          <a:bodyPr/>
          <a:lstStyle/>
          <a:p>
            <a:endParaRPr lang="ja-JP" altLang="en-US"/>
          </a:p>
        </p:txBody>
      </p:sp>
      <p:sp>
        <p:nvSpPr>
          <p:cNvPr id="9" name="Text 6"/>
          <p:cNvSpPr/>
          <p:nvPr/>
        </p:nvSpPr>
        <p:spPr>
          <a:xfrm>
            <a:off x="6126480" y="1417320"/>
            <a:ext cx="2697480" cy="502920"/>
          </a:xfrm>
          <a:prstGeom prst="rect">
            <a:avLst/>
          </a:prstGeom>
          <a:noFill/>
          <a:ln/>
        </p:spPr>
        <p:txBody>
          <a:bodyPr wrap="square" lIns="0" tIns="0" rIns="0" bIns="0" rtlCol="0" anchor="ctr"/>
          <a:lstStyle/>
          <a:p>
            <a:pPr marL="0" indent="0" algn="ctr">
              <a:buNone/>
            </a:pPr>
            <a:r>
              <a:rPr lang="en-US" sz="1300" b="1" dirty="0">
                <a:solidFill>
                  <a:srgbClr val="FFFFFF"/>
                </a:solidFill>
                <a:latin typeface="Yu Gothic" pitchFamily="34" charset="0"/>
                <a:ea typeface="Yu Gothic" pitchFamily="34" charset="-122"/>
                <a:cs typeface="Yu Gothic" pitchFamily="34" charset="-120"/>
              </a:rPr>
              <a:t>ここがポイント</a:t>
            </a:r>
            <a:endParaRPr lang="en-US" sz="1300" dirty="0"/>
          </a:p>
        </p:txBody>
      </p:sp>
      <p:sp>
        <p:nvSpPr>
          <p:cNvPr id="10" name="Text 7"/>
          <p:cNvSpPr/>
          <p:nvPr/>
        </p:nvSpPr>
        <p:spPr>
          <a:xfrm>
            <a:off x="6309360" y="2057400"/>
            <a:ext cx="2377440" cy="2468880"/>
          </a:xfrm>
          <a:prstGeom prst="rect">
            <a:avLst/>
          </a:prstGeom>
          <a:noFill/>
          <a:ln/>
        </p:spPr>
        <p:txBody>
          <a:bodyPr wrap="square" lIns="0" tIns="0" rIns="0" bIns="0" rtlCol="0" anchor="t"/>
          <a:lstStyle/>
          <a:p>
            <a:pPr marL="0" indent="0" algn="l">
              <a:lnSpc>
                <a:spcPct val="105000"/>
              </a:lnSpc>
              <a:buNone/>
            </a:pPr>
            <a:r>
              <a:rPr lang="en-US" sz="1200" dirty="0">
                <a:solidFill>
                  <a:srgbClr val="262626"/>
                </a:solidFill>
                <a:latin typeface="Yu Gothic" pitchFamily="34" charset="0"/>
                <a:ea typeface="Yu Gothic" pitchFamily="34" charset="-122"/>
                <a:cs typeface="Yu Gothic" pitchFamily="34" charset="-120"/>
              </a:rPr>
              <a:t>人間らしい働き方（月150時間）なら</a:t>
            </a:r>
            <a:endParaRPr lang="en-US" sz="1200" dirty="0"/>
          </a:p>
          <a:p>
            <a:pPr marL="0" indent="0" algn="l">
              <a:lnSpc>
                <a:spcPct val="105000"/>
              </a:lnSpc>
              <a:buNone/>
            </a:pPr>
            <a:r>
              <a:rPr lang="en-US" sz="1400" b="1" dirty="0">
                <a:solidFill>
                  <a:srgbClr val="1C6FB3"/>
                </a:solidFill>
                <a:latin typeface="Yu Gothic" pitchFamily="34" charset="0"/>
                <a:ea typeface="Yu Gothic" pitchFamily="34" charset="-122"/>
                <a:cs typeface="Yu Gothic" pitchFamily="34" charset="-120"/>
              </a:rPr>
              <a:t>男性1,889円／女性1,874円</a:t>
            </a:r>
            <a:endParaRPr lang="en-US" sz="1200" dirty="0"/>
          </a:p>
          <a:p>
            <a:pPr marL="0" indent="0" algn="l">
              <a:lnSpc>
                <a:spcPct val="105000"/>
              </a:lnSpc>
              <a:buNone/>
            </a:pPr>
            <a:r>
              <a:rPr lang="en-US" sz="1200" dirty="0">
                <a:solidFill>
                  <a:srgbClr val="262626"/>
                </a:solidFill>
                <a:latin typeface="Yu Gothic" pitchFamily="34" charset="0"/>
                <a:ea typeface="Yu Gothic" pitchFamily="34" charset="-122"/>
                <a:cs typeface="Yu Gothic" pitchFamily="34" charset="-120"/>
              </a:rPr>
              <a:t>実態として時給1,900円近い水準が必要。</a:t>
            </a:r>
            <a:endParaRPr lang="en-US" sz="1200" dirty="0"/>
          </a:p>
          <a:p>
            <a:pPr marL="0" indent="0" algn="l">
              <a:lnSpc>
                <a:spcPct val="105000"/>
              </a:lnSpc>
              <a:buNone/>
            </a:pPr>
            <a:r>
              <a:rPr lang="en-US" sz="600" dirty="0">
                <a:solidFill>
                  <a:srgbClr val="000000"/>
                </a:solidFill>
                <a:latin typeface="Yu Gothic" pitchFamily="34" charset="0"/>
                <a:ea typeface="Yu Gothic" pitchFamily="34" charset="-122"/>
                <a:cs typeface="Yu Gothic" pitchFamily="34" charset="-120"/>
              </a:rPr>
              <a:t> </a:t>
            </a:r>
            <a:endParaRPr lang="en-US" sz="1200" dirty="0"/>
          </a:p>
          <a:p>
            <a:pPr marL="0" indent="0" algn="l">
              <a:lnSpc>
                <a:spcPct val="105000"/>
              </a:lnSpc>
              <a:buNone/>
            </a:pPr>
            <a:r>
              <a:rPr lang="en-US" sz="1200" dirty="0">
                <a:solidFill>
                  <a:srgbClr val="262626"/>
                </a:solidFill>
                <a:latin typeface="Yu Gothic" pitchFamily="34" charset="0"/>
                <a:ea typeface="Yu Gothic" pitchFamily="34" charset="-122"/>
                <a:cs typeface="Yu Gothic" pitchFamily="34" charset="-120"/>
              </a:rPr>
              <a:t>愛労連は最低賃金</a:t>
            </a:r>
            <a:r>
              <a:rPr lang="en-US" sz="1500" b="1" dirty="0">
                <a:solidFill>
                  <a:srgbClr val="1C6FB3"/>
                </a:solidFill>
                <a:latin typeface="Yu Gothic" pitchFamily="34" charset="0"/>
                <a:ea typeface="Yu Gothic" pitchFamily="34" charset="-122"/>
                <a:cs typeface="Yu Gothic" pitchFamily="34" charset="-120"/>
              </a:rPr>
              <a:t>1,800円以上</a:t>
            </a:r>
            <a:r>
              <a:rPr lang="en-US" sz="1200" dirty="0">
                <a:solidFill>
                  <a:srgbClr val="262626"/>
                </a:solidFill>
                <a:latin typeface="Yu Gothic" pitchFamily="34" charset="0"/>
                <a:ea typeface="Yu Gothic" pitchFamily="34" charset="-122"/>
                <a:cs typeface="Yu Gothic" pitchFamily="34" charset="-120"/>
              </a:rPr>
              <a:t>への引上げを求める。</a:t>
            </a:r>
          </a:p>
          <a:p>
            <a:pPr marL="0" indent="0" algn="l">
              <a:lnSpc>
                <a:spcPct val="105000"/>
              </a:lnSpc>
              <a:buNone/>
            </a:pPr>
            <a:endParaRPr lang="en-US" sz="1200" dirty="0">
              <a:solidFill>
                <a:srgbClr val="262626"/>
              </a:solidFill>
              <a:latin typeface="Yu Gothic" pitchFamily="34" charset="0"/>
              <a:ea typeface="Yu Gothic" pitchFamily="34" charset="-122"/>
              <a:cs typeface="Yu Gothic" pitchFamily="34" charset="-120"/>
            </a:endParaRPr>
          </a:p>
          <a:p>
            <a:pPr marL="0" indent="0" algn="l">
              <a:lnSpc>
                <a:spcPct val="105000"/>
              </a:lnSpc>
              <a:buNone/>
            </a:pPr>
            <a:r>
              <a:rPr lang="en-US" altLang="ja-JP" sz="1200" dirty="0"/>
              <a:t>※</a:t>
            </a:r>
            <a:r>
              <a:rPr lang="ja-JP" altLang="en-US" sz="1200" dirty="0"/>
              <a:t>月</a:t>
            </a:r>
            <a:r>
              <a:rPr lang="en-US" altLang="ja-JP" sz="1200" dirty="0"/>
              <a:t>150</a:t>
            </a:r>
            <a:r>
              <a:rPr lang="ja-JP" altLang="en-US" sz="1200" dirty="0"/>
              <a:t>時間は、</a:t>
            </a:r>
            <a:r>
              <a:rPr lang="en-US" altLang="ja-JP" sz="1200" dirty="0"/>
              <a:t>1992</a:t>
            </a:r>
            <a:r>
              <a:rPr lang="ja-JP" altLang="en-US" sz="1200" dirty="0"/>
              <a:t>年に政府が掲げた年間</a:t>
            </a:r>
            <a:r>
              <a:rPr lang="en-US" altLang="ja-JP" sz="1200" dirty="0"/>
              <a:t>1800</a:t>
            </a:r>
            <a:r>
              <a:rPr lang="ja-JP" altLang="en-US" sz="1200" dirty="0"/>
              <a:t>時間に相当する</a:t>
            </a:r>
            <a:endParaRPr lang="en-US" sz="1200" dirty="0"/>
          </a:p>
        </p:txBody>
      </p:sp>
      <p:sp>
        <p:nvSpPr>
          <p:cNvPr id="11" name="Text 8"/>
          <p:cNvSpPr/>
          <p:nvPr/>
        </p:nvSpPr>
        <p:spPr>
          <a:xfrm>
            <a:off x="457200" y="4828032"/>
            <a:ext cx="6858000" cy="274320"/>
          </a:xfrm>
          <a:prstGeom prst="rect">
            <a:avLst/>
          </a:prstGeom>
          <a:noFill/>
          <a:ln/>
        </p:spPr>
        <p:txBody>
          <a:bodyPr wrap="square" lIns="0" tIns="0" rIns="0" bIns="0" rtlCol="0" anchor="ctr"/>
          <a:lstStyle/>
          <a:p>
            <a:pPr marL="0" indent="0" algn="l">
              <a:buNone/>
            </a:pPr>
            <a:r>
              <a:rPr lang="en-US" sz="850" dirty="0">
                <a:solidFill>
                  <a:srgbClr val="5E5E5E"/>
                </a:solidFill>
                <a:latin typeface="Yu Gothic" pitchFamily="34" charset="0"/>
                <a:ea typeface="Yu Gothic" pitchFamily="34" charset="-122"/>
                <a:cs typeface="Yu Gothic" pitchFamily="34" charset="-120"/>
              </a:rPr>
              <a:t>愛知県最低生計費試算調査結果（2026年改定版）｜愛労連</a:t>
            </a:r>
            <a:endParaRPr lang="en-US" sz="850" dirty="0"/>
          </a:p>
        </p:txBody>
      </p:sp>
      <p:sp>
        <p:nvSpPr>
          <p:cNvPr id="12" name="Text 9"/>
          <p:cNvSpPr/>
          <p:nvPr/>
        </p:nvSpPr>
        <p:spPr>
          <a:xfrm>
            <a:off x="8321040" y="4828032"/>
            <a:ext cx="548640" cy="274320"/>
          </a:xfrm>
          <a:prstGeom prst="rect">
            <a:avLst/>
          </a:prstGeom>
          <a:noFill/>
          <a:ln/>
        </p:spPr>
        <p:txBody>
          <a:bodyPr wrap="square" lIns="0" tIns="0" rIns="0" bIns="0" rtlCol="0" anchor="ctr"/>
          <a:lstStyle/>
          <a:p>
            <a:pPr marL="0" indent="0" algn="r">
              <a:buNone/>
            </a:pPr>
            <a:r>
              <a:rPr lang="en-US" sz="1100">
                <a:solidFill>
                  <a:srgbClr val="5E5E5E"/>
                </a:solidFill>
                <a:latin typeface="Yu Gothic" pitchFamily="34" charset="0"/>
                <a:ea typeface="Yu Gothic" pitchFamily="34" charset="-122"/>
                <a:cs typeface="Yu Gothic" pitchFamily="34" charset="-120"/>
              </a:rPr>
              <a:t>6</a:t>
            </a:r>
            <a:endParaRPr lang="en-US" sz="11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841248"/>
          </a:xfrm>
          <a:prstGeom prst="rect">
            <a:avLst/>
          </a:prstGeom>
          <a:solidFill>
            <a:srgbClr val="1C6FB3"/>
          </a:solidFill>
          <a:ln/>
        </p:spPr>
        <p:txBody>
          <a:bodyPr/>
          <a:lstStyle/>
          <a:p>
            <a:endParaRPr lang="ja-JP" altLang="en-US"/>
          </a:p>
        </p:txBody>
      </p:sp>
      <p:sp>
        <p:nvSpPr>
          <p:cNvPr id="3" name="Shape 1"/>
          <p:cNvSpPr/>
          <p:nvPr/>
        </p:nvSpPr>
        <p:spPr>
          <a:xfrm>
            <a:off x="0" y="841248"/>
            <a:ext cx="9144000" cy="54864"/>
          </a:xfrm>
          <a:prstGeom prst="rect">
            <a:avLst/>
          </a:prstGeom>
          <a:solidFill>
            <a:srgbClr val="36A9E1"/>
          </a:solidFill>
          <a:ln/>
        </p:spPr>
        <p:txBody>
          <a:bodyPr/>
          <a:lstStyle/>
          <a:p>
            <a:endParaRPr lang="ja-JP" altLang="en-US"/>
          </a:p>
        </p:txBody>
      </p:sp>
      <p:sp>
        <p:nvSpPr>
          <p:cNvPr id="4" name="Text 2"/>
          <p:cNvSpPr/>
          <p:nvPr/>
        </p:nvSpPr>
        <p:spPr>
          <a:xfrm>
            <a:off x="457200" y="0"/>
            <a:ext cx="8229600" cy="841248"/>
          </a:xfrm>
          <a:prstGeom prst="rect">
            <a:avLst/>
          </a:prstGeom>
          <a:noFill/>
          <a:ln/>
        </p:spPr>
        <p:txBody>
          <a:bodyPr wrap="square" lIns="0" tIns="0" rIns="0" bIns="0" rtlCol="0" anchor="ctr"/>
          <a:lstStyle/>
          <a:p>
            <a:pPr marL="0" indent="0" algn="l">
              <a:buNone/>
            </a:pPr>
            <a:r>
              <a:rPr lang="en-US" sz="2500" b="1" dirty="0">
                <a:solidFill>
                  <a:srgbClr val="FFFFFF"/>
                </a:solidFill>
                <a:latin typeface="Yu Gothic" pitchFamily="34" charset="0"/>
                <a:ea typeface="Yu Gothic" pitchFamily="34" charset="-122"/>
                <a:cs typeface="Yu Gothic" pitchFamily="34" charset="-120"/>
              </a:rPr>
              <a:t>最低生計費の推移 — 11年間で約24%上昇</a:t>
            </a:r>
            <a:endParaRPr lang="en-US" sz="2500" dirty="0"/>
          </a:p>
        </p:txBody>
      </p:sp>
      <p:sp>
        <p:nvSpPr>
          <p:cNvPr id="5" name="Text 3"/>
          <p:cNvSpPr/>
          <p:nvPr/>
        </p:nvSpPr>
        <p:spPr>
          <a:xfrm>
            <a:off x="457200" y="1005840"/>
            <a:ext cx="8229600" cy="365760"/>
          </a:xfrm>
          <a:prstGeom prst="rect">
            <a:avLst/>
          </a:prstGeom>
          <a:noFill/>
          <a:ln/>
        </p:spPr>
        <p:txBody>
          <a:bodyPr wrap="square" lIns="0" tIns="0" rIns="0" bIns="0" rtlCol="0" anchor="ctr"/>
          <a:lstStyle/>
          <a:p>
            <a:pPr marL="0" indent="0">
              <a:buNone/>
            </a:pPr>
            <a:r>
              <a:rPr lang="en-US" sz="1350" dirty="0">
                <a:solidFill>
                  <a:srgbClr val="262626"/>
                </a:solidFill>
                <a:latin typeface="Yu Gothic" pitchFamily="34" charset="0"/>
                <a:ea typeface="Yu Gothic" pitchFamily="34" charset="-122"/>
                <a:cs typeface="Yu Gothic" pitchFamily="34" charset="-120"/>
              </a:rPr>
              <a:t>税・社会保険料込みの月額は、2015年から2026年改定版で大幅に増加した。</a:t>
            </a:r>
            <a:endParaRPr lang="en-US" sz="1350" dirty="0"/>
          </a:p>
        </p:txBody>
      </p:sp>
      <p:graphicFrame>
        <p:nvGraphicFramePr>
          <p:cNvPr id="6" name="Chart 0"/>
          <p:cNvGraphicFramePr/>
          <p:nvPr>
            <p:extLst>
              <p:ext uri="{D42A27DB-BD31-4B8C-83A1-F6EECF244321}">
                <p14:modId xmlns:p14="http://schemas.microsoft.com/office/powerpoint/2010/main" val="1203122964"/>
              </p:ext>
            </p:extLst>
          </p:nvPr>
        </p:nvGraphicFramePr>
        <p:xfrm>
          <a:off x="365760" y="1417320"/>
          <a:ext cx="5577840" cy="3200400"/>
        </p:xfrm>
        <a:graphic>
          <a:graphicData uri="http://schemas.openxmlformats.org/drawingml/2006/chart">
            <c:chart xmlns:c="http://schemas.openxmlformats.org/drawingml/2006/chart" xmlns:r="http://schemas.openxmlformats.org/officeDocument/2006/relationships" r:id="rId3"/>
          </a:graphicData>
        </a:graphic>
      </p:graphicFrame>
      <p:sp>
        <p:nvSpPr>
          <p:cNvPr id="7" name="Shape 4"/>
          <p:cNvSpPr/>
          <p:nvPr/>
        </p:nvSpPr>
        <p:spPr>
          <a:xfrm>
            <a:off x="6172200" y="1417320"/>
            <a:ext cx="2651760" cy="1371600"/>
          </a:xfrm>
          <a:prstGeom prst="rect">
            <a:avLst/>
          </a:prstGeom>
          <a:solidFill>
            <a:srgbClr val="1C6FB3"/>
          </a:solidFill>
          <a:ln/>
        </p:spPr>
        <p:txBody>
          <a:bodyPr/>
          <a:lstStyle/>
          <a:p>
            <a:endParaRPr lang="ja-JP" altLang="en-US"/>
          </a:p>
        </p:txBody>
      </p:sp>
      <p:sp>
        <p:nvSpPr>
          <p:cNvPr id="8" name="Text 5"/>
          <p:cNvSpPr/>
          <p:nvPr/>
        </p:nvSpPr>
        <p:spPr>
          <a:xfrm>
            <a:off x="6309360" y="1554480"/>
            <a:ext cx="2377440" cy="502920"/>
          </a:xfrm>
          <a:prstGeom prst="rect">
            <a:avLst/>
          </a:prstGeom>
          <a:noFill/>
          <a:ln/>
        </p:spPr>
        <p:txBody>
          <a:bodyPr wrap="square" lIns="0" tIns="0" rIns="0" bIns="0" rtlCol="0" anchor="ctr"/>
          <a:lstStyle/>
          <a:p>
            <a:pPr marL="0" indent="0">
              <a:buNone/>
            </a:pPr>
            <a:r>
              <a:rPr lang="en-US" sz="1100" b="1">
                <a:solidFill>
                  <a:srgbClr val="C5E2F5"/>
                </a:solidFill>
                <a:latin typeface="Yu Gothic" pitchFamily="34" charset="0"/>
                <a:ea typeface="Yu Gothic" pitchFamily="34" charset="-122"/>
                <a:cs typeface="Yu Gothic" pitchFamily="34" charset="-120"/>
              </a:rPr>
              <a:t>月額の上昇率</a:t>
            </a:r>
            <a:endParaRPr lang="en-US" sz="1100" dirty="0"/>
          </a:p>
          <a:p>
            <a:pPr marL="0" indent="0">
              <a:buNone/>
            </a:pPr>
            <a:r>
              <a:rPr lang="en-US" sz="1100" b="1">
                <a:solidFill>
                  <a:srgbClr val="C5E2F5"/>
                </a:solidFill>
                <a:latin typeface="Yu Gothic" pitchFamily="34" charset="0"/>
                <a:ea typeface="Yu Gothic" pitchFamily="34" charset="-122"/>
                <a:cs typeface="Yu Gothic" pitchFamily="34" charset="-120"/>
              </a:rPr>
              <a:t>（税・社保込み・男女平均）</a:t>
            </a:r>
            <a:endParaRPr lang="en-US" sz="1100" dirty="0"/>
          </a:p>
        </p:txBody>
      </p:sp>
      <p:sp>
        <p:nvSpPr>
          <p:cNvPr id="9" name="Text 6"/>
          <p:cNvSpPr/>
          <p:nvPr/>
        </p:nvSpPr>
        <p:spPr>
          <a:xfrm>
            <a:off x="6309360" y="2011680"/>
            <a:ext cx="2377440" cy="685800"/>
          </a:xfrm>
          <a:prstGeom prst="rect">
            <a:avLst/>
          </a:prstGeom>
          <a:noFill/>
          <a:ln/>
        </p:spPr>
        <p:txBody>
          <a:bodyPr wrap="square" lIns="0" tIns="0" rIns="0" bIns="0" rtlCol="0" anchor="ctr"/>
          <a:lstStyle/>
          <a:p>
            <a:pPr marL="0" indent="0">
              <a:buNone/>
            </a:pPr>
            <a:r>
              <a:rPr lang="en-US" sz="3600" b="1" dirty="0">
                <a:solidFill>
                  <a:srgbClr val="FFFFFF"/>
                </a:solidFill>
                <a:latin typeface="Yu Gothic" pitchFamily="34" charset="0"/>
                <a:ea typeface="Yu Gothic" pitchFamily="34" charset="-122"/>
                <a:cs typeface="Yu Gothic" pitchFamily="34" charset="-120"/>
              </a:rPr>
              <a:t>+24.3%</a:t>
            </a:r>
            <a:endParaRPr lang="en-US" sz="3600" dirty="0"/>
          </a:p>
        </p:txBody>
      </p:sp>
      <p:sp>
        <p:nvSpPr>
          <p:cNvPr id="10" name="Shape 7"/>
          <p:cNvSpPr/>
          <p:nvPr/>
        </p:nvSpPr>
        <p:spPr>
          <a:xfrm>
            <a:off x="6172200" y="2971800"/>
            <a:ext cx="2651760" cy="1645920"/>
          </a:xfrm>
          <a:prstGeom prst="rect">
            <a:avLst/>
          </a:prstGeom>
          <a:solidFill>
            <a:srgbClr val="E4F1FA"/>
          </a:solidFill>
          <a:ln/>
        </p:spPr>
        <p:txBody>
          <a:bodyPr/>
          <a:lstStyle/>
          <a:p>
            <a:endParaRPr lang="ja-JP" altLang="en-US"/>
          </a:p>
        </p:txBody>
      </p:sp>
      <p:sp>
        <p:nvSpPr>
          <p:cNvPr id="11" name="Text 8"/>
          <p:cNvSpPr/>
          <p:nvPr/>
        </p:nvSpPr>
        <p:spPr>
          <a:xfrm>
            <a:off x="6355080" y="3108960"/>
            <a:ext cx="2423160" cy="1417320"/>
          </a:xfrm>
          <a:prstGeom prst="rect">
            <a:avLst/>
          </a:prstGeom>
          <a:noFill/>
          <a:ln/>
        </p:spPr>
        <p:txBody>
          <a:bodyPr wrap="square" lIns="0" tIns="0" rIns="0" bIns="0" rtlCol="0" anchor="t"/>
          <a:lstStyle/>
          <a:p>
            <a:pPr marL="0" indent="0" algn="l">
              <a:lnSpc>
                <a:spcPct val="100000"/>
              </a:lnSpc>
              <a:buNone/>
            </a:pPr>
            <a:r>
              <a:rPr lang="en-US" sz="1200" b="1" dirty="0" err="1">
                <a:solidFill>
                  <a:srgbClr val="1C6FB3"/>
                </a:solidFill>
                <a:latin typeface="Yu Gothic" pitchFamily="34" charset="0"/>
                <a:ea typeface="Yu Gothic" pitchFamily="34" charset="-122"/>
                <a:cs typeface="Yu Gothic" pitchFamily="34" charset="-120"/>
              </a:rPr>
              <a:t>増加が大きい費目</a:t>
            </a:r>
            <a:endParaRPr lang="en-US" sz="1200" dirty="0"/>
          </a:p>
          <a:p>
            <a:pPr marL="0" indent="0" algn="l">
              <a:lnSpc>
                <a:spcPct val="100000"/>
              </a:lnSpc>
              <a:buNone/>
            </a:pPr>
            <a:r>
              <a:rPr lang="en-US" sz="1250" dirty="0">
                <a:solidFill>
                  <a:srgbClr val="262626"/>
                </a:solidFill>
                <a:latin typeface="Yu Gothic" pitchFamily="34" charset="0"/>
                <a:ea typeface="Yu Gothic" pitchFamily="34" charset="-122"/>
                <a:cs typeface="Yu Gothic" pitchFamily="34" charset="-120"/>
              </a:rPr>
              <a:t>・</a:t>
            </a:r>
            <a:r>
              <a:rPr lang="en-US" sz="1250" dirty="0" err="1">
                <a:solidFill>
                  <a:srgbClr val="262626"/>
                </a:solidFill>
                <a:latin typeface="Yu Gothic" pitchFamily="34" charset="0"/>
                <a:ea typeface="Yu Gothic" pitchFamily="34" charset="-122"/>
                <a:cs typeface="Yu Gothic" pitchFamily="34" charset="-120"/>
              </a:rPr>
              <a:t>食料</a:t>
            </a:r>
            <a:r>
              <a:rPr lang="ja-JP" altLang="en-US" sz="1250" dirty="0">
                <a:solidFill>
                  <a:srgbClr val="262626"/>
                </a:solidFill>
                <a:latin typeface="Yu Gothic" pitchFamily="34" charset="0"/>
                <a:ea typeface="Yu Gothic" pitchFamily="34" charset="-122"/>
                <a:cs typeface="Yu Gothic" pitchFamily="34" charset="-120"/>
              </a:rPr>
              <a:t>費</a:t>
            </a:r>
            <a:endParaRPr lang="en-US" sz="1200" dirty="0"/>
          </a:p>
          <a:p>
            <a:pPr marL="0" indent="0" algn="l">
              <a:lnSpc>
                <a:spcPct val="100000"/>
              </a:lnSpc>
              <a:buNone/>
            </a:pPr>
            <a:r>
              <a:rPr lang="en-US" sz="1250" dirty="0">
                <a:solidFill>
                  <a:srgbClr val="262626"/>
                </a:solidFill>
                <a:latin typeface="Yu Gothic" pitchFamily="34" charset="0"/>
                <a:ea typeface="Yu Gothic" pitchFamily="34" charset="-122"/>
                <a:cs typeface="Yu Gothic" pitchFamily="34" charset="-120"/>
              </a:rPr>
              <a:t>・教養娯楽費</a:t>
            </a:r>
            <a:endParaRPr lang="en-US" sz="1200" dirty="0"/>
          </a:p>
          <a:p>
            <a:pPr marL="0" indent="0" algn="l">
              <a:lnSpc>
                <a:spcPct val="100000"/>
              </a:lnSpc>
              <a:buNone/>
            </a:pPr>
            <a:r>
              <a:rPr lang="en-US" sz="1250" dirty="0">
                <a:solidFill>
                  <a:srgbClr val="262626"/>
                </a:solidFill>
                <a:latin typeface="Yu Gothic" pitchFamily="34" charset="0"/>
                <a:ea typeface="Yu Gothic" pitchFamily="34" charset="-122"/>
                <a:cs typeface="Yu Gothic" pitchFamily="34" charset="-120"/>
              </a:rPr>
              <a:t>・税・社会保険料</a:t>
            </a:r>
            <a:endParaRPr lang="en-US" sz="1200" dirty="0"/>
          </a:p>
          <a:p>
            <a:pPr marL="0" indent="0" algn="l">
              <a:lnSpc>
                <a:spcPct val="100000"/>
              </a:lnSpc>
              <a:buNone/>
            </a:pPr>
            <a:r>
              <a:rPr lang="en-US" sz="1050" dirty="0">
                <a:solidFill>
                  <a:srgbClr val="5E5E5E"/>
                </a:solidFill>
                <a:latin typeface="Yu Gothic" pitchFamily="34" charset="0"/>
                <a:ea typeface="Yu Gothic" pitchFamily="34" charset="-122"/>
                <a:cs typeface="Yu Gothic" pitchFamily="34" charset="-120"/>
              </a:rPr>
              <a:t>物価高騰に賃金が追いつかず、若い世代の暮らしは確実に苦しくなっている。</a:t>
            </a:r>
            <a:endParaRPr lang="en-US" sz="1200" dirty="0"/>
          </a:p>
        </p:txBody>
      </p:sp>
      <p:sp>
        <p:nvSpPr>
          <p:cNvPr id="12" name="Text 9"/>
          <p:cNvSpPr/>
          <p:nvPr/>
        </p:nvSpPr>
        <p:spPr>
          <a:xfrm>
            <a:off x="457200" y="4828032"/>
            <a:ext cx="6858000" cy="274320"/>
          </a:xfrm>
          <a:prstGeom prst="rect">
            <a:avLst/>
          </a:prstGeom>
          <a:noFill/>
          <a:ln/>
        </p:spPr>
        <p:txBody>
          <a:bodyPr wrap="square" lIns="0" tIns="0" rIns="0" bIns="0" rtlCol="0" anchor="ctr"/>
          <a:lstStyle/>
          <a:p>
            <a:pPr marL="0" indent="0" algn="l">
              <a:buNone/>
            </a:pPr>
            <a:r>
              <a:rPr lang="en-US" sz="850" dirty="0">
                <a:solidFill>
                  <a:srgbClr val="5E5E5E"/>
                </a:solidFill>
                <a:latin typeface="Yu Gothic" pitchFamily="34" charset="0"/>
                <a:ea typeface="Yu Gothic" pitchFamily="34" charset="-122"/>
                <a:cs typeface="Yu Gothic" pitchFamily="34" charset="-120"/>
              </a:rPr>
              <a:t>愛知県最低生計費試算調査結果（2026年改定版）｜愛労連</a:t>
            </a:r>
            <a:endParaRPr lang="en-US" sz="850" dirty="0"/>
          </a:p>
        </p:txBody>
      </p:sp>
      <p:sp>
        <p:nvSpPr>
          <p:cNvPr id="13" name="Text 10"/>
          <p:cNvSpPr/>
          <p:nvPr/>
        </p:nvSpPr>
        <p:spPr>
          <a:xfrm>
            <a:off x="8321040" y="4828032"/>
            <a:ext cx="548640" cy="274320"/>
          </a:xfrm>
          <a:prstGeom prst="rect">
            <a:avLst/>
          </a:prstGeom>
          <a:noFill/>
          <a:ln/>
        </p:spPr>
        <p:txBody>
          <a:bodyPr wrap="square" lIns="0" tIns="0" rIns="0" bIns="0" rtlCol="0" anchor="ctr"/>
          <a:lstStyle/>
          <a:p>
            <a:pPr marL="0" indent="0" algn="r">
              <a:buNone/>
            </a:pPr>
            <a:r>
              <a:rPr lang="en-US" sz="1100">
                <a:solidFill>
                  <a:srgbClr val="5E5E5E"/>
                </a:solidFill>
                <a:latin typeface="Yu Gothic" pitchFamily="34" charset="0"/>
                <a:ea typeface="Yu Gothic" pitchFamily="34" charset="-122"/>
                <a:cs typeface="Yu Gothic" pitchFamily="34" charset="-120"/>
              </a:rPr>
              <a:t>7</a:t>
            </a:r>
            <a:endParaRPr lang="en-US" sz="11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841248"/>
          </a:xfrm>
          <a:prstGeom prst="rect">
            <a:avLst/>
          </a:prstGeom>
          <a:solidFill>
            <a:srgbClr val="1C6FB3"/>
          </a:solidFill>
          <a:ln/>
        </p:spPr>
        <p:txBody>
          <a:bodyPr/>
          <a:lstStyle/>
          <a:p>
            <a:endParaRPr lang="ja-JP" altLang="en-US"/>
          </a:p>
        </p:txBody>
      </p:sp>
      <p:sp>
        <p:nvSpPr>
          <p:cNvPr id="3" name="Shape 1"/>
          <p:cNvSpPr/>
          <p:nvPr/>
        </p:nvSpPr>
        <p:spPr>
          <a:xfrm>
            <a:off x="0" y="841248"/>
            <a:ext cx="9144000" cy="54864"/>
          </a:xfrm>
          <a:prstGeom prst="rect">
            <a:avLst/>
          </a:prstGeom>
          <a:solidFill>
            <a:srgbClr val="36A9E1"/>
          </a:solidFill>
          <a:ln/>
        </p:spPr>
        <p:txBody>
          <a:bodyPr/>
          <a:lstStyle/>
          <a:p>
            <a:endParaRPr lang="ja-JP" altLang="en-US"/>
          </a:p>
        </p:txBody>
      </p:sp>
      <p:sp>
        <p:nvSpPr>
          <p:cNvPr id="4" name="Text 2"/>
          <p:cNvSpPr/>
          <p:nvPr/>
        </p:nvSpPr>
        <p:spPr>
          <a:xfrm>
            <a:off x="457200" y="0"/>
            <a:ext cx="8229600" cy="841248"/>
          </a:xfrm>
          <a:prstGeom prst="rect">
            <a:avLst/>
          </a:prstGeom>
          <a:noFill/>
          <a:ln/>
        </p:spPr>
        <p:txBody>
          <a:bodyPr wrap="square" lIns="0" tIns="0" rIns="0" bIns="0" rtlCol="0" anchor="ctr"/>
          <a:lstStyle/>
          <a:p>
            <a:pPr marL="0" indent="0" algn="l">
              <a:buNone/>
            </a:pPr>
            <a:r>
              <a:rPr lang="en-US" sz="2500" b="1" dirty="0">
                <a:solidFill>
                  <a:srgbClr val="FFFFFF"/>
                </a:solidFill>
                <a:latin typeface="Yu Gothic" pitchFamily="34" charset="0"/>
                <a:ea typeface="Yu Gothic" pitchFamily="34" charset="-122"/>
                <a:cs typeface="Yu Gothic" pitchFamily="34" charset="-120"/>
              </a:rPr>
              <a:t>国際比較 — </a:t>
            </a:r>
            <a:r>
              <a:rPr lang="en-US" sz="2500" b="1" dirty="0" err="1">
                <a:solidFill>
                  <a:srgbClr val="FFFFFF"/>
                </a:solidFill>
                <a:latin typeface="Yu Gothic" pitchFamily="34" charset="0"/>
                <a:ea typeface="Yu Gothic" pitchFamily="34" charset="-122"/>
                <a:cs typeface="Yu Gothic" pitchFamily="34" charset="-120"/>
              </a:rPr>
              <a:t>日本の最低賃金は大きく</a:t>
            </a:r>
            <a:r>
              <a:rPr lang="ja-JP" altLang="en-US" sz="2500" b="1" dirty="0">
                <a:solidFill>
                  <a:srgbClr val="FFFFFF"/>
                </a:solidFill>
                <a:latin typeface="Yu Gothic" pitchFamily="34" charset="0"/>
                <a:ea typeface="Yu Gothic" pitchFamily="34" charset="-122"/>
                <a:cs typeface="Yu Gothic" pitchFamily="34" charset="-120"/>
              </a:rPr>
              <a:t>立ち遅れ</a:t>
            </a:r>
            <a:endParaRPr lang="en-US" sz="2500" dirty="0"/>
          </a:p>
        </p:txBody>
      </p:sp>
      <p:sp>
        <p:nvSpPr>
          <p:cNvPr id="5" name="Text 3"/>
          <p:cNvSpPr/>
          <p:nvPr/>
        </p:nvSpPr>
        <p:spPr>
          <a:xfrm>
            <a:off x="457200" y="1005840"/>
            <a:ext cx="8229600" cy="365760"/>
          </a:xfrm>
          <a:prstGeom prst="rect">
            <a:avLst/>
          </a:prstGeom>
          <a:noFill/>
          <a:ln/>
        </p:spPr>
        <p:txBody>
          <a:bodyPr wrap="square" lIns="0" tIns="0" rIns="0" bIns="0" rtlCol="0" anchor="ctr"/>
          <a:lstStyle/>
          <a:p>
            <a:pPr marL="0" indent="0">
              <a:buNone/>
            </a:pPr>
            <a:r>
              <a:rPr lang="en-US" sz="1350" dirty="0">
                <a:solidFill>
                  <a:srgbClr val="262626"/>
                </a:solidFill>
                <a:latin typeface="Yu Gothic" pitchFamily="34" charset="0"/>
                <a:ea typeface="Yu Gothic" pitchFamily="34" charset="-122"/>
                <a:cs typeface="Yu Gothic" pitchFamily="34" charset="-120"/>
              </a:rPr>
              <a:t>主要国の最低賃金（円換算・時給／2026年1月時点）。円安もあり日本の低さが際立つ。</a:t>
            </a:r>
            <a:endParaRPr lang="en-US" sz="1350" dirty="0"/>
          </a:p>
        </p:txBody>
      </p:sp>
      <p:graphicFrame>
        <p:nvGraphicFramePr>
          <p:cNvPr id="6" name="Chart 0"/>
          <p:cNvGraphicFramePr/>
          <p:nvPr>
            <p:extLst>
              <p:ext uri="{D42A27DB-BD31-4B8C-83A1-F6EECF244321}">
                <p14:modId xmlns:p14="http://schemas.microsoft.com/office/powerpoint/2010/main" val="640309030"/>
              </p:ext>
            </p:extLst>
          </p:nvPr>
        </p:nvGraphicFramePr>
        <p:xfrm>
          <a:off x="457200" y="1417320"/>
          <a:ext cx="8229600" cy="320040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 4"/>
          <p:cNvSpPr/>
          <p:nvPr/>
        </p:nvSpPr>
        <p:spPr>
          <a:xfrm>
            <a:off x="457200" y="4828032"/>
            <a:ext cx="6858000" cy="274320"/>
          </a:xfrm>
          <a:prstGeom prst="rect">
            <a:avLst/>
          </a:prstGeom>
          <a:noFill/>
          <a:ln/>
        </p:spPr>
        <p:txBody>
          <a:bodyPr wrap="square" lIns="0" tIns="0" rIns="0" bIns="0" rtlCol="0" anchor="ctr"/>
          <a:lstStyle/>
          <a:p>
            <a:pPr marL="0" indent="0" algn="l">
              <a:buNone/>
            </a:pPr>
            <a:r>
              <a:rPr lang="en-US" sz="850" dirty="0">
                <a:solidFill>
                  <a:srgbClr val="5E5E5E"/>
                </a:solidFill>
                <a:latin typeface="Yu Gothic" pitchFamily="34" charset="0"/>
                <a:ea typeface="Yu Gothic" pitchFamily="34" charset="-122"/>
                <a:cs typeface="Yu Gothic" pitchFamily="34" charset="-120"/>
              </a:rPr>
              <a:t>愛知県最低生計費試算調査結果（2026年改定版）｜愛労連</a:t>
            </a:r>
            <a:endParaRPr lang="en-US" sz="850" dirty="0"/>
          </a:p>
        </p:txBody>
      </p:sp>
      <p:sp>
        <p:nvSpPr>
          <p:cNvPr id="8" name="Text 5"/>
          <p:cNvSpPr/>
          <p:nvPr/>
        </p:nvSpPr>
        <p:spPr>
          <a:xfrm>
            <a:off x="8321040" y="4828032"/>
            <a:ext cx="548640" cy="274320"/>
          </a:xfrm>
          <a:prstGeom prst="rect">
            <a:avLst/>
          </a:prstGeom>
          <a:noFill/>
          <a:ln/>
        </p:spPr>
        <p:txBody>
          <a:bodyPr wrap="square" lIns="0" tIns="0" rIns="0" bIns="0" rtlCol="0" anchor="ctr"/>
          <a:lstStyle/>
          <a:p>
            <a:pPr marL="0" indent="0" algn="r">
              <a:buNone/>
            </a:pPr>
            <a:r>
              <a:rPr lang="en-US" sz="1100">
                <a:solidFill>
                  <a:srgbClr val="5E5E5E"/>
                </a:solidFill>
                <a:latin typeface="Yu Gothic" pitchFamily="34" charset="0"/>
                <a:ea typeface="Yu Gothic" pitchFamily="34" charset="-122"/>
                <a:cs typeface="Yu Gothic" pitchFamily="34" charset="-120"/>
              </a:rPr>
              <a:t>8</a:t>
            </a:r>
            <a:endParaRPr lang="en-US" sz="11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CouncilLivingCost">
    <p:bg>
      <p:bgPr>
        <a:solidFill>
          <a:srgbClr val="FFFFFF"/>
        </a:solidFill>
        <a:effectLst/>
      </p:bgPr>
    </p:bg>
    <p:spTree>
      <p:nvGrpSpPr>
        <p:cNvPr id="1" name=""/>
        <p:cNvGrpSpPr/>
        <p:nvPr/>
      </p:nvGrpSpPr>
      <p:grpSpPr>
        <a:xfrm>
          <a:off x="0" y="0"/>
          <a:ext cx="0" cy="0"/>
          <a:chOff x="0" y="0"/>
          <a:chExt cx="0" cy="0"/>
        </a:xfrm>
      </p:grpSpPr>
      <p:sp>
        <p:nvSpPr>
          <p:cNvPr id="2" name="HeaderBar"/>
          <p:cNvSpPr/>
          <p:nvPr/>
        </p:nvSpPr>
        <p:spPr>
          <a:xfrm>
            <a:off x="0" y="0"/>
            <a:ext cx="9144000" cy="841248"/>
          </a:xfrm>
          <a:prstGeom prst="rect">
            <a:avLst/>
          </a:prstGeom>
          <a:solidFill>
            <a:srgbClr val="1C6FB3"/>
          </a:solidFill>
          <a:ln/>
        </p:spPr>
        <p:txBody>
          <a:bodyPr/>
          <a:lstStyle/>
          <a:p>
            <a:endParaRPr lang="ja-JP" altLang="en-US"/>
          </a:p>
        </p:txBody>
      </p:sp>
      <p:sp>
        <p:nvSpPr>
          <p:cNvPr id="3" name="HeaderLine"/>
          <p:cNvSpPr/>
          <p:nvPr/>
        </p:nvSpPr>
        <p:spPr>
          <a:xfrm>
            <a:off x="0" y="841248"/>
            <a:ext cx="9144000" cy="54864"/>
          </a:xfrm>
          <a:prstGeom prst="rect">
            <a:avLst/>
          </a:prstGeom>
          <a:solidFill>
            <a:srgbClr val="36A9E1"/>
          </a:solidFill>
          <a:ln/>
        </p:spPr>
        <p:txBody>
          <a:bodyPr/>
          <a:lstStyle/>
          <a:p>
            <a:endParaRPr lang="ja-JP" altLang="en-US"/>
          </a:p>
        </p:txBody>
      </p:sp>
      <p:sp>
        <p:nvSpPr>
          <p:cNvPr id="4" name="Title"/>
          <p:cNvSpPr/>
          <p:nvPr/>
        </p:nvSpPr>
        <p:spPr>
          <a:xfrm>
            <a:off x="457200" y="0"/>
            <a:ext cx="8229600" cy="841248"/>
          </a:xfrm>
          <a:prstGeom prst="rect">
            <a:avLst/>
          </a:prstGeom>
          <a:noFill/>
          <a:ln/>
        </p:spPr>
        <p:txBody>
          <a:bodyPr wrap="square" lIns="0" tIns="0" rIns="0" bIns="0" rtlCol="0" anchor="ctr"/>
          <a:lstStyle/>
          <a:p>
            <a:pPr marL="0" indent="0" algn="l">
              <a:buNone/>
            </a:pPr>
            <a:r>
              <a:rPr lang="ja-JP" altLang="en-US" sz="2500" b="1" dirty="0">
                <a:solidFill>
                  <a:srgbClr val="FFFFFF"/>
                </a:solidFill>
                <a:latin typeface="Yu Gothic" pitchFamily="34" charset="0"/>
                <a:ea typeface="Yu Gothic" pitchFamily="34" charset="-122"/>
                <a:cs typeface="Yu Gothic" pitchFamily="34" charset="-120"/>
              </a:rPr>
              <a:t>三要素審議 — 「生計費」資料と審議の充実を</a:t>
            </a:r>
            <a:endParaRPr lang="en-US" sz="2500" dirty="0"/>
          </a:p>
        </p:txBody>
      </p:sp>
      <p:sp>
        <p:nvSpPr>
          <p:cNvPr id="5" name="Intro"/>
          <p:cNvSpPr/>
          <p:nvPr/>
        </p:nvSpPr>
        <p:spPr>
          <a:xfrm>
            <a:off x="457200" y="1014984"/>
            <a:ext cx="8229600" cy="430000"/>
          </a:xfrm>
          <a:prstGeom prst="rect">
            <a:avLst/>
          </a:prstGeom>
          <a:noFill/>
          <a:ln/>
        </p:spPr>
        <p:txBody>
          <a:bodyPr wrap="square" lIns="0" tIns="0" rIns="0" bIns="0" rtlCol="0" anchor="ctr"/>
          <a:lstStyle/>
          <a:p>
            <a:pPr marL="0" indent="0">
              <a:lnSpc>
                <a:spcPct val="108000"/>
              </a:lnSpc>
              <a:buNone/>
            </a:pPr>
            <a:r>
              <a:rPr lang="ja-JP" altLang="en-US" sz="1300" dirty="0">
                <a:solidFill>
                  <a:srgbClr val="262626"/>
                </a:solidFill>
                <a:latin typeface="Yu Gothic" pitchFamily="34" charset="0"/>
                <a:ea typeface="Yu Gothic" pitchFamily="34" charset="-122"/>
                <a:cs typeface="Yu Gothic" pitchFamily="34" charset="-120"/>
              </a:rPr>
              <a:t>最低賃金法第9条は「生計費」「賃金」「支払能力」の三要素を考慮。しかし愛知の審議会では「労働者の生計費」資料や審議が極めて乏しい。</a:t>
            </a:r>
            <a:endParaRPr lang="en-US" sz="1300" dirty="0"/>
          </a:p>
        </p:txBody>
      </p:sp>
      <p:sp>
        <p:nvSpPr>
          <p:cNvPr id="10" name="Card1"/>
          <p:cNvSpPr/>
          <p:nvPr/>
        </p:nvSpPr>
        <p:spPr>
          <a:xfrm>
            <a:off x="457200" y="1560000"/>
            <a:ext cx="2590000" cy="1180000"/>
          </a:xfrm>
          <a:prstGeom prst="rect">
            <a:avLst/>
          </a:prstGeom>
          <a:solidFill>
            <a:srgbClr val="E4F1FA"/>
          </a:solidFill>
          <a:ln w="19050">
            <a:solidFill>
              <a:srgbClr val="1C6FB3"/>
            </a:solidFill>
            <a:prstDash val="solid"/>
          </a:ln>
          <a:effectLst>
            <a:outerShdw blurRad="63500" dist="25400" dir="8100000" algn="bl" rotWithShape="0">
              <a:srgbClr val="000000">
                <a:alpha val="16000"/>
              </a:srgbClr>
            </a:outerShdw>
          </a:effectLst>
        </p:spPr>
        <p:txBody>
          <a:bodyPr wrap="square" lIns="91440" tIns="73152" rIns="91440" bIns="73152" rtlCol="0" anchor="ctr"/>
          <a:lstStyle/>
          <a:p>
            <a:pPr marL="0" indent="0" algn="ctr">
              <a:buNone/>
            </a:pPr>
            <a:r>
              <a:rPr lang="ja-JP" altLang="en-US" sz="1100" b="1">
                <a:solidFill>
                  <a:srgbClr val="262626"/>
                </a:solidFill>
                <a:latin typeface="Yu Gothic" pitchFamily="34" charset="0"/>
                <a:ea typeface="Yu Gothic" pitchFamily="34" charset="-122"/>
                <a:cs typeface="Yu Gothic" pitchFamily="34" charset="-120"/>
              </a:rPr>
              <a:t>労働者の生計費</a:t>
            </a:r>
          </a:p>
          <a:p>
            <a:pPr marL="0" indent="0" algn="ctr">
              <a:spcBef>
                <a:spcPts val="500"/>
              </a:spcBef>
              <a:buNone/>
            </a:pPr>
            <a:r>
              <a:rPr lang="ja-JP" altLang="en-US" sz="2400" b="1">
                <a:solidFill>
                  <a:srgbClr val="1C6FB3"/>
                </a:solidFill>
                <a:latin typeface="Yu Gothic" pitchFamily="34" charset="0"/>
                <a:ea typeface="Yu Gothic" pitchFamily="34" charset="-122"/>
                <a:cs typeface="Yu Gothic" pitchFamily="34" charset="-120"/>
              </a:rPr>
              <a:t>2点</a:t>
            </a:r>
          </a:p>
          <a:p>
            <a:pPr marL="0" indent="0" algn="ctr">
              <a:spcBef>
                <a:spcPts val="300"/>
              </a:spcBef>
              <a:buNone/>
            </a:pPr>
            <a:r>
              <a:rPr lang="ja-JP" altLang="en-US" sz="950" b="1">
                <a:solidFill>
                  <a:srgbClr val="C0392B"/>
                </a:solidFill>
                <a:latin typeface="Yu Gothic" pitchFamily="34" charset="0"/>
                <a:ea typeface="Yu Gothic" pitchFamily="34" charset="-122"/>
                <a:cs typeface="Yu Gothic" pitchFamily="34" charset="-120"/>
              </a:rPr>
              <a:t>三要素で最少</a:t>
            </a:r>
          </a:p>
        </p:txBody>
      </p:sp>
      <p:sp>
        <p:nvSpPr>
          <p:cNvPr id="11" name="Card2"/>
          <p:cNvSpPr/>
          <p:nvPr/>
        </p:nvSpPr>
        <p:spPr>
          <a:xfrm>
            <a:off x="3277000" y="1560000"/>
            <a:ext cx="2590000" cy="1180000"/>
          </a:xfrm>
          <a:prstGeom prst="rect">
            <a:avLst/>
          </a:prstGeom>
          <a:solidFill>
            <a:srgbClr val="FFFFFF"/>
          </a:solidFill>
          <a:ln w="15875">
            <a:solidFill>
              <a:srgbClr val="1C6FB3"/>
            </a:solidFill>
            <a:prstDash val="solid"/>
          </a:ln>
          <a:effectLst>
            <a:outerShdw blurRad="63500" dist="25400" dir="8100000" algn="bl" rotWithShape="0">
              <a:srgbClr val="000000">
                <a:alpha val="16000"/>
              </a:srgbClr>
            </a:outerShdw>
          </a:effectLst>
        </p:spPr>
        <p:txBody>
          <a:bodyPr wrap="square" lIns="91440" tIns="73152" rIns="91440" bIns="73152" rtlCol="0" anchor="ctr"/>
          <a:lstStyle/>
          <a:p>
            <a:pPr marL="0" indent="0" algn="ctr">
              <a:buNone/>
            </a:pPr>
            <a:r>
              <a:rPr lang="ja-JP" altLang="en-US" sz="1100" b="1">
                <a:solidFill>
                  <a:srgbClr val="262626"/>
                </a:solidFill>
                <a:latin typeface="Yu Gothic" pitchFamily="34" charset="0"/>
                <a:ea typeface="Yu Gothic" pitchFamily="34" charset="-122"/>
                <a:cs typeface="Yu Gothic" pitchFamily="34" charset="-120"/>
              </a:rPr>
              <a:t>労働者の賃金</a:t>
            </a:r>
          </a:p>
          <a:p>
            <a:pPr marL="0" indent="0" algn="ctr">
              <a:spcBef>
                <a:spcPts val="500"/>
              </a:spcBef>
              <a:buNone/>
            </a:pPr>
            <a:r>
              <a:rPr lang="ja-JP" altLang="en-US" sz="2400" b="1">
                <a:solidFill>
                  <a:srgbClr val="1C6FB3"/>
                </a:solidFill>
                <a:latin typeface="Yu Gothic" pitchFamily="34" charset="0"/>
                <a:ea typeface="Yu Gothic" pitchFamily="34" charset="-122"/>
                <a:cs typeface="Yu Gothic" pitchFamily="34" charset="-120"/>
              </a:rPr>
              <a:t>7点</a:t>
            </a:r>
          </a:p>
          <a:p>
            <a:pPr marL="0" indent="0" algn="ctr">
              <a:spcBef>
                <a:spcPts val="300"/>
              </a:spcBef>
              <a:buNone/>
            </a:pPr>
            <a:r>
              <a:rPr lang="ja-JP" altLang="en-US" sz="950">
                <a:solidFill>
                  <a:srgbClr val="5E5E5E"/>
                </a:solidFill>
                <a:latin typeface="Yu Gothic" pitchFamily="34" charset="0"/>
                <a:ea typeface="Yu Gothic" pitchFamily="34" charset="-122"/>
                <a:cs typeface="Yu Gothic" pitchFamily="34" charset="-120"/>
              </a:rPr>
              <a:t>統計資料が中心</a:t>
            </a:r>
          </a:p>
        </p:txBody>
      </p:sp>
      <p:sp>
        <p:nvSpPr>
          <p:cNvPr id="12" name="Card3"/>
          <p:cNvSpPr/>
          <p:nvPr/>
        </p:nvSpPr>
        <p:spPr>
          <a:xfrm>
            <a:off x="6096800" y="1560000"/>
            <a:ext cx="2590000" cy="1180000"/>
          </a:xfrm>
          <a:prstGeom prst="rect">
            <a:avLst/>
          </a:prstGeom>
          <a:solidFill>
            <a:srgbClr val="FFFFFF"/>
          </a:solidFill>
          <a:ln w="15875">
            <a:solidFill>
              <a:srgbClr val="1C6FB3"/>
            </a:solidFill>
            <a:prstDash val="solid"/>
          </a:ln>
          <a:effectLst>
            <a:outerShdw blurRad="63500" dist="25400" dir="8100000" algn="bl" rotWithShape="0">
              <a:srgbClr val="000000">
                <a:alpha val="16000"/>
              </a:srgbClr>
            </a:outerShdw>
          </a:effectLst>
        </p:spPr>
        <p:txBody>
          <a:bodyPr wrap="square" lIns="91440" tIns="73152" rIns="91440" bIns="73152" rtlCol="0" anchor="ctr"/>
          <a:lstStyle/>
          <a:p>
            <a:pPr marL="0" indent="0" algn="ctr">
              <a:buNone/>
            </a:pPr>
            <a:r>
              <a:rPr lang="ja-JP" altLang="en-US" sz="1100" b="1" dirty="0">
                <a:solidFill>
                  <a:srgbClr val="262626"/>
                </a:solidFill>
                <a:latin typeface="Yu Gothic" pitchFamily="34" charset="0"/>
                <a:ea typeface="Yu Gothic" pitchFamily="34" charset="-122"/>
                <a:cs typeface="Yu Gothic" pitchFamily="34" charset="-120"/>
              </a:rPr>
              <a:t>通常の事業の賃金支払能力</a:t>
            </a:r>
          </a:p>
          <a:p>
            <a:pPr marL="0" indent="0" algn="ctr">
              <a:spcBef>
                <a:spcPts val="500"/>
              </a:spcBef>
              <a:buNone/>
            </a:pPr>
            <a:r>
              <a:rPr lang="ja-JP" altLang="en-US" sz="2400" b="1" dirty="0">
                <a:solidFill>
                  <a:srgbClr val="1C6FB3"/>
                </a:solidFill>
                <a:latin typeface="Yu Gothic" pitchFamily="34" charset="0"/>
                <a:ea typeface="Yu Gothic" pitchFamily="34" charset="-122"/>
                <a:cs typeface="Yu Gothic" pitchFamily="34" charset="-120"/>
              </a:rPr>
              <a:t>11点</a:t>
            </a:r>
          </a:p>
          <a:p>
            <a:pPr marL="0" indent="0" algn="ctr">
              <a:spcBef>
                <a:spcPts val="300"/>
              </a:spcBef>
              <a:buNone/>
            </a:pPr>
            <a:r>
              <a:rPr lang="ja-JP" altLang="en-US" sz="950" b="1" dirty="0">
                <a:solidFill>
                  <a:srgbClr val="C0392B"/>
                </a:solidFill>
                <a:latin typeface="Yu Gothic" pitchFamily="34" charset="0"/>
                <a:ea typeface="Yu Gothic" pitchFamily="34" charset="-122"/>
                <a:cs typeface="Yu Gothic" pitchFamily="34" charset="-120"/>
              </a:rPr>
              <a:t>資料が偏重</a:t>
            </a:r>
          </a:p>
        </p:txBody>
      </p:sp>
      <p:sp>
        <p:nvSpPr>
          <p:cNvPr id="13" name="Caption"/>
          <p:cNvSpPr/>
          <p:nvPr/>
        </p:nvSpPr>
        <p:spPr>
          <a:xfrm>
            <a:off x="457200" y="2770000"/>
            <a:ext cx="8229600" cy="220000"/>
          </a:xfrm>
          <a:prstGeom prst="rect">
            <a:avLst/>
          </a:prstGeom>
          <a:noFill/>
          <a:ln/>
        </p:spPr>
        <p:txBody>
          <a:bodyPr wrap="square" lIns="0" tIns="0" rIns="0" bIns="0" rtlCol="0" anchor="ctr"/>
          <a:lstStyle/>
          <a:p>
            <a:pPr marL="0" indent="0" algn="l">
              <a:buNone/>
            </a:pPr>
            <a:r>
              <a:rPr lang="ja-JP" altLang="en-US" sz="900" dirty="0">
                <a:solidFill>
                  <a:srgbClr val="5E5E5E"/>
                </a:solidFill>
                <a:latin typeface="Yu Gothic" pitchFamily="34" charset="0"/>
                <a:ea typeface="Yu Gothic" pitchFamily="34" charset="-122"/>
                <a:cs typeface="Yu Gothic" pitchFamily="34" charset="-120"/>
              </a:rPr>
              <a:t>※ 令和</a:t>
            </a:r>
            <a:r>
              <a:rPr lang="en-US" altLang="ja-JP" sz="900" dirty="0">
                <a:solidFill>
                  <a:srgbClr val="5E5E5E"/>
                </a:solidFill>
                <a:latin typeface="Yu Gothic" pitchFamily="34" charset="0"/>
                <a:ea typeface="Yu Gothic" pitchFamily="34" charset="-122"/>
                <a:cs typeface="Yu Gothic" pitchFamily="34" charset="-120"/>
              </a:rPr>
              <a:t>7</a:t>
            </a:r>
            <a:r>
              <a:rPr lang="ja-JP" altLang="en-US" sz="900" dirty="0">
                <a:solidFill>
                  <a:srgbClr val="5E5E5E"/>
                </a:solidFill>
                <a:latin typeface="Yu Gothic" pitchFamily="34" charset="0"/>
                <a:ea typeface="Yu Gothic" pitchFamily="34" charset="-122"/>
                <a:cs typeface="Yu Gothic" pitchFamily="34" charset="-120"/>
              </a:rPr>
              <a:t>年度愛知地方最低賃金審議会・第</a:t>
            </a:r>
            <a:r>
              <a:rPr lang="en-US" altLang="ja-JP" sz="900" dirty="0">
                <a:solidFill>
                  <a:srgbClr val="5E5E5E"/>
                </a:solidFill>
                <a:latin typeface="Yu Gothic" pitchFamily="34" charset="0"/>
                <a:ea typeface="Yu Gothic" pitchFamily="34" charset="-122"/>
                <a:cs typeface="Yu Gothic" pitchFamily="34" charset="-120"/>
              </a:rPr>
              <a:t>1</a:t>
            </a:r>
            <a:r>
              <a:rPr lang="ja-JP" altLang="en-US" sz="900" dirty="0">
                <a:solidFill>
                  <a:srgbClr val="5E5E5E"/>
                </a:solidFill>
                <a:latin typeface="Yu Gothic" pitchFamily="34" charset="0"/>
                <a:ea typeface="Yu Gothic" pitchFamily="34" charset="-122"/>
                <a:cs typeface="Yu Gothic" pitchFamily="34" charset="-120"/>
              </a:rPr>
              <a:t>回専門部会提出資料の内訳（三要素別）</a:t>
            </a:r>
          </a:p>
        </p:txBody>
      </p:sp>
      <p:sp>
        <p:nvSpPr>
          <p:cNvPr id="20" name="IssueBox"/>
          <p:cNvSpPr/>
          <p:nvPr/>
        </p:nvSpPr>
        <p:spPr>
          <a:xfrm>
            <a:off x="457200" y="3070000"/>
            <a:ext cx="4040000" cy="1400000"/>
          </a:xfrm>
          <a:prstGeom prst="rect">
            <a:avLst/>
          </a:prstGeom>
          <a:solidFill>
            <a:srgbClr val="E4F1FA"/>
          </a:solidFill>
          <a:ln/>
        </p:spPr>
        <p:txBody>
          <a:bodyPr wrap="square" lIns="36576" tIns="0" rIns="36576" bIns="0" rtlCol="0" anchor="t"/>
          <a:lstStyle/>
          <a:p>
            <a:pPr marL="0" indent="0">
              <a:buNone/>
            </a:pPr>
            <a:endParaRPr lang="ja-JP" altLang="en-US" sz="400"/>
          </a:p>
        </p:txBody>
      </p:sp>
      <p:sp>
        <p:nvSpPr>
          <p:cNvPr id="21" name="IssueBar"/>
          <p:cNvSpPr/>
          <p:nvPr/>
        </p:nvSpPr>
        <p:spPr>
          <a:xfrm>
            <a:off x="457200" y="3070000"/>
            <a:ext cx="109728" cy="1400000"/>
          </a:xfrm>
          <a:prstGeom prst="rect">
            <a:avLst/>
          </a:prstGeom>
          <a:solidFill>
            <a:srgbClr val="36A9E1"/>
          </a:solidFill>
          <a:ln/>
        </p:spPr>
        <p:txBody>
          <a:bodyPr/>
          <a:lstStyle/>
          <a:p>
            <a:endParaRPr lang="ja-JP" altLang="en-US"/>
          </a:p>
        </p:txBody>
      </p:sp>
      <p:sp>
        <p:nvSpPr>
          <p:cNvPr id="22" name="IssueText"/>
          <p:cNvSpPr/>
          <p:nvPr/>
        </p:nvSpPr>
        <p:spPr>
          <a:xfrm>
            <a:off x="704088" y="3210000"/>
            <a:ext cx="3680000" cy="1120000"/>
          </a:xfrm>
          <a:prstGeom prst="rect">
            <a:avLst/>
          </a:prstGeom>
          <a:noFill/>
          <a:ln/>
        </p:spPr>
        <p:txBody>
          <a:bodyPr wrap="square" lIns="0" tIns="0" rIns="0" bIns="0" rtlCol="0" anchor="t"/>
          <a:lstStyle/>
          <a:p>
            <a:pPr marL="0" indent="0">
              <a:buNone/>
            </a:pPr>
            <a:r>
              <a:rPr lang="ja-JP" altLang="en-US" sz="1300" b="1" dirty="0">
                <a:solidFill>
                  <a:srgbClr val="1C6FB3"/>
                </a:solidFill>
                <a:latin typeface="Yu Gothic" pitchFamily="34" charset="0"/>
                <a:ea typeface="Yu Gothic" pitchFamily="34" charset="-122"/>
                <a:cs typeface="Yu Gothic" pitchFamily="34" charset="-120"/>
              </a:rPr>
              <a:t>課題</a:t>
            </a:r>
          </a:p>
          <a:p>
            <a:pPr marL="171450" indent="-171450">
              <a:lnSpc>
                <a:spcPct val="110000"/>
              </a:lnSpc>
              <a:spcBef>
                <a:spcPts val="500"/>
              </a:spcBef>
              <a:buFont typeface="Arial" pitchFamily="34" charset="0"/>
              <a:buChar char="•"/>
            </a:pPr>
            <a:r>
              <a:rPr lang="ja-JP" altLang="en-US" sz="1050" dirty="0">
                <a:solidFill>
                  <a:srgbClr val="262626"/>
                </a:solidFill>
                <a:latin typeface="Yu Gothic" pitchFamily="34" charset="0"/>
                <a:ea typeface="Yu Gothic" pitchFamily="34" charset="-122"/>
                <a:cs typeface="Yu Gothic" pitchFamily="34" charset="-120"/>
              </a:rPr>
              <a:t>生計費は主に消費者物価上昇率の確認にとどまり、水準そのものの審議が乏しい。</a:t>
            </a:r>
          </a:p>
          <a:p>
            <a:pPr marL="171450" indent="-171450">
              <a:lnSpc>
                <a:spcPct val="110000"/>
              </a:lnSpc>
              <a:spcBef>
                <a:spcPts val="300"/>
              </a:spcBef>
              <a:buFont typeface="Arial" pitchFamily="34" charset="0"/>
              <a:buChar char="•"/>
            </a:pPr>
            <a:r>
              <a:rPr lang="ja-JP" altLang="en-US" sz="1050" dirty="0">
                <a:solidFill>
                  <a:srgbClr val="262626"/>
                </a:solidFill>
                <a:latin typeface="Yu Gothic" pitchFamily="34" charset="0"/>
                <a:ea typeface="Yu Gothic" pitchFamily="34" charset="-122"/>
                <a:cs typeface="Yu Gothic" pitchFamily="34" charset="-120"/>
              </a:rPr>
              <a:t>家計統計表は二人以上世帯のもので、単身勤労者世帯の生計費資料が不足。</a:t>
            </a:r>
          </a:p>
        </p:txBody>
      </p:sp>
      <p:sp>
        <p:nvSpPr>
          <p:cNvPr id="30" name="SolutionBox"/>
          <p:cNvSpPr/>
          <p:nvPr/>
        </p:nvSpPr>
        <p:spPr>
          <a:xfrm>
            <a:off x="4646800" y="3070000"/>
            <a:ext cx="4040000" cy="1400000"/>
          </a:xfrm>
          <a:prstGeom prst="rect">
            <a:avLst/>
          </a:prstGeom>
          <a:solidFill>
            <a:srgbClr val="0E4C81"/>
          </a:solidFill>
          <a:ln/>
        </p:spPr>
        <p:txBody>
          <a:bodyPr wrap="square" lIns="182880" tIns="91440" rIns="182880" bIns="91440" rtlCol="0" anchor="ctr"/>
          <a:lstStyle/>
          <a:p>
            <a:pPr marL="0" indent="0">
              <a:buNone/>
            </a:pPr>
            <a:r>
              <a:rPr lang="ja-JP" altLang="en-US" sz="1050" b="1" spc="200" dirty="0">
                <a:solidFill>
                  <a:srgbClr val="7FCFEF"/>
                </a:solidFill>
                <a:latin typeface="Yu Gothic" pitchFamily="34" charset="0"/>
                <a:ea typeface="Yu Gothic" pitchFamily="34" charset="-122"/>
                <a:cs typeface="Yu Gothic" pitchFamily="34" charset="-120"/>
              </a:rPr>
              <a:t>解決の方向</a:t>
            </a:r>
          </a:p>
          <a:p>
            <a:pPr marL="0" indent="0">
              <a:lnSpc>
                <a:spcPct val="112000"/>
              </a:lnSpc>
              <a:spcBef>
                <a:spcPts val="400"/>
              </a:spcBef>
              <a:buNone/>
            </a:pPr>
            <a:r>
              <a:rPr lang="ja-JP" altLang="en-US" sz="1450" b="1" dirty="0">
                <a:solidFill>
                  <a:srgbClr val="FFFFFF"/>
                </a:solidFill>
                <a:latin typeface="Yu Gothic" pitchFamily="34" charset="0"/>
                <a:ea typeface="Yu Gothic" pitchFamily="34" charset="-122"/>
                <a:cs typeface="Yu Gothic" pitchFamily="34" charset="-120"/>
              </a:rPr>
              <a:t>最低生計費試算調査を審議資料に</a:t>
            </a:r>
          </a:p>
          <a:p>
            <a:pPr marL="0" indent="0">
              <a:lnSpc>
                <a:spcPct val="112000"/>
              </a:lnSpc>
              <a:spcBef>
                <a:spcPts val="400"/>
              </a:spcBef>
              <a:buNone/>
            </a:pPr>
            <a:r>
              <a:rPr lang="ja-JP" altLang="en-US" sz="1000" dirty="0">
                <a:solidFill>
                  <a:srgbClr val="DCE9F5"/>
                </a:solidFill>
                <a:latin typeface="Yu Gothic" pitchFamily="34" charset="0"/>
                <a:ea typeface="Yu Gothic" pitchFamily="34" charset="-122"/>
                <a:cs typeface="Yu Gothic" pitchFamily="34" charset="-120"/>
              </a:rPr>
              <a:t>2025年に全国で初めて審議の参考資料として採用。29都道府県・</a:t>
            </a:r>
            <a:r>
              <a:rPr lang="en-US" altLang="ja-JP" sz="1000" dirty="0">
                <a:solidFill>
                  <a:srgbClr val="DCE9F5"/>
                </a:solidFill>
                <a:latin typeface="Yu Gothic" pitchFamily="34" charset="0"/>
                <a:ea typeface="Yu Gothic" pitchFamily="34" charset="-122"/>
                <a:cs typeface="Yu Gothic" pitchFamily="34" charset="-120"/>
              </a:rPr>
              <a:t>5</a:t>
            </a:r>
            <a:r>
              <a:rPr lang="ja-JP" altLang="en-US" sz="1000" dirty="0">
                <a:solidFill>
                  <a:srgbClr val="DCE9F5"/>
                </a:solidFill>
                <a:latin typeface="Yu Gothic" pitchFamily="34" charset="0"/>
                <a:ea typeface="Yu Gothic" pitchFamily="34" charset="-122"/>
                <a:cs typeface="Yu Gothic" pitchFamily="34" charset="-120"/>
              </a:rPr>
              <a:t>万人超の実績ある生計費試算調査結果を審議会で活用するためにも、説明の機会を設けるべき。また、政府が単身勤労世帯の本格的な調査を実施すべきである。</a:t>
            </a:r>
          </a:p>
        </p:txBody>
      </p:sp>
      <p:sp>
        <p:nvSpPr>
          <p:cNvPr id="40" name="Footer"/>
          <p:cNvSpPr/>
          <p:nvPr/>
        </p:nvSpPr>
        <p:spPr>
          <a:xfrm>
            <a:off x="457200" y="4828032"/>
            <a:ext cx="6858000" cy="274320"/>
          </a:xfrm>
          <a:prstGeom prst="rect">
            <a:avLst/>
          </a:prstGeom>
          <a:noFill/>
          <a:ln/>
        </p:spPr>
        <p:txBody>
          <a:bodyPr wrap="square" lIns="0" tIns="0" rIns="0" bIns="0" rtlCol="0" anchor="ctr"/>
          <a:lstStyle/>
          <a:p>
            <a:pPr marL="0" indent="0" algn="l">
              <a:buNone/>
            </a:pPr>
            <a:r>
              <a:rPr lang="ja-JP" altLang="en-US" sz="850">
                <a:solidFill>
                  <a:srgbClr val="5E5E5E"/>
                </a:solidFill>
                <a:latin typeface="Yu Gothic" pitchFamily="34" charset="0"/>
                <a:ea typeface="Yu Gothic" pitchFamily="34" charset="-122"/>
                <a:cs typeface="Yu Gothic" pitchFamily="34" charset="-120"/>
              </a:rPr>
              <a:t>愛知県最低生計費試算調査結果（2026年改定版）｜愛労連</a:t>
            </a:r>
            <a:endParaRPr lang="en-US" sz="850"/>
          </a:p>
        </p:txBody>
      </p:sp>
      <p:sp>
        <p:nvSpPr>
          <p:cNvPr id="41" name="PageNum"/>
          <p:cNvSpPr/>
          <p:nvPr/>
        </p:nvSpPr>
        <p:spPr>
          <a:xfrm>
            <a:off x="8321040" y="4828032"/>
            <a:ext cx="548640" cy="274320"/>
          </a:xfrm>
          <a:prstGeom prst="rect">
            <a:avLst/>
          </a:prstGeom>
          <a:noFill/>
          <a:ln/>
        </p:spPr>
        <p:txBody>
          <a:bodyPr wrap="square" lIns="0" tIns="0" rIns="0" bIns="0" rtlCol="0" anchor="ctr"/>
          <a:lstStyle/>
          <a:p>
            <a:pPr marL="0" indent="0" algn="r">
              <a:buNone/>
            </a:pPr>
            <a:r>
              <a:rPr lang="en-US" sz="1100">
                <a:solidFill>
                  <a:srgbClr val="5E5E5E"/>
                </a:solidFill>
                <a:latin typeface="Yu Gothic" pitchFamily="34" charset="0"/>
                <a:ea typeface="Yu Gothic" pitchFamily="34" charset="-122"/>
                <a:cs typeface="Yu Gothic" pitchFamily="34" charset="-120"/>
              </a:rPr>
              <a:t>9</a:t>
            </a:r>
            <a:endParaRPr lang="en-US" sz="110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496</TotalTime>
  <Words>1366</Words>
  <Application>Microsoft Office PowerPoint</Application>
  <PresentationFormat>画面に合わせる (16:9)</PresentationFormat>
  <Paragraphs>328</Paragraphs>
  <Slides>12</Slides>
  <Notes>11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12</vt:i4>
      </vt:variant>
    </vt:vector>
  </HeadingPairs>
  <TitlesOfParts>
    <vt:vector size="18" baseType="lpstr">
      <vt:lpstr>IWAp新ゴシックM-Plus</vt:lpstr>
      <vt:lpstr>Meiryo UI</vt:lpstr>
      <vt:lpstr>Yu Gothic</vt:lpstr>
      <vt:lpstr>Arial</vt:lpstr>
      <vt:lpstr>Calibri</vt:lpstr>
      <vt:lpstr>Office Theme</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Hajime Takeuchi</dc:creator>
  <cp:lastModifiedBy>Hajime Takeuchi</cp:lastModifiedBy>
  <cp:revision>12</cp:revision>
  <cp:lastPrinted>2026-06-29T14:39:04Z</cp:lastPrinted>
  <dcterms:created xsi:type="dcterms:W3CDTF">2026-06-24T15:47:56Z</dcterms:created>
  <dcterms:modified xsi:type="dcterms:W3CDTF">2026-07-01T02:16:06Z</dcterms:modified>
</cp:coreProperties>
</file>